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92" r:id="rId3"/>
    <p:sldId id="267" r:id="rId4"/>
    <p:sldId id="283" r:id="rId5"/>
    <p:sldId id="284" r:id="rId6"/>
    <p:sldId id="285" r:id="rId7"/>
    <p:sldId id="286" r:id="rId8"/>
    <p:sldId id="287" r:id="rId9"/>
    <p:sldId id="289" r:id="rId10"/>
    <p:sldId id="288" r:id="rId11"/>
    <p:sldId id="290" r:id="rId12"/>
    <p:sldId id="291" r:id="rId13"/>
  </p:sldIdLst>
  <p:sldSz cx="18288000" cy="10287000"/>
  <p:notesSz cx="6858000" cy="9144000"/>
  <p:embeddedFontLst>
    <p:embeddedFont>
      <p:font typeface="Nanum Square Bold" panose="020B0600000101010101" charset="-127"/>
      <p:regular r:id="rId14"/>
    </p:embeddedFont>
    <p:embeddedFont>
      <p:font typeface="TDTD와이즈굴림" panose="020B0600000101010101" charset="-127"/>
      <p:regular r:id="rId15"/>
    </p:embeddedFont>
    <p:embeddedFont>
      <p:font typeface="경기천년제목 Bold" panose="020B0600000101010101" charset="-127"/>
      <p:regular r:id="rId16"/>
    </p:embeddedFont>
    <p:embeddedFont>
      <p:font typeface="Cambria Math" panose="02040503050406030204" pitchFamily="18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E4138F93-50D0-736B-E57C-203D01DAAF4B}" name="원 김" initials="원김" userId="6d2a79bc0d04a6f6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1693"/>
    <a:srgbClr val="00B0F0"/>
    <a:srgbClr val="002060"/>
    <a:srgbClr val="E46C0A"/>
    <a:srgbClr val="31859C"/>
    <a:srgbClr val="D99694"/>
    <a:srgbClr val="FAC090"/>
    <a:srgbClr val="FFFFFF"/>
    <a:srgbClr val="0070C0"/>
    <a:srgbClr val="9537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628" autoAdjust="0"/>
    <p:restoredTop sz="95230" autoAdjust="0"/>
  </p:normalViewPr>
  <p:slideViewPr>
    <p:cSldViewPr>
      <p:cViewPr varScale="1">
        <p:scale>
          <a:sx n="70" d="100"/>
          <a:sy n="70" d="100"/>
        </p:scale>
        <p:origin x="668" y="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microsoft.com/office/2018/10/relationships/authors" Target="authors.xml"/></Relationships>
</file>

<file path=ppt/media/image1.tmp>
</file>

<file path=ppt/media/image2.tmp>
</file>

<file path=ppt/media/image3.png>
</file>

<file path=ppt/media/image3.tmp>
</file>

<file path=ppt/media/image4.tmp>
</file>

<file path=ppt/media/image5.tmp>
</file>

<file path=ppt/media/image6.t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mp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mp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2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1219199" y="952500"/>
            <a:ext cx="15849600" cy="54744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999"/>
              </a:lnSpc>
            </a:pPr>
            <a:r>
              <a:rPr lang="en-US" altLang="ko-KR" sz="6600" dirty="0">
                <a:solidFill>
                  <a:srgbClr val="2F1693"/>
                </a:solidFill>
                <a:latin typeface="+mj-lt"/>
              </a:rPr>
              <a:t>An 89TOPS/W and 16.3TOPS/</a:t>
            </a:r>
            <a:r>
              <a:rPr lang="en-US" altLang="ko-KR" sz="6600" dirty="0">
                <a:solidFill>
                  <a:srgbClr val="2F1693"/>
                </a:solidFill>
              </a:rPr>
              <a:t>mm²</a:t>
            </a:r>
            <a:r>
              <a:rPr lang="en-US" altLang="ko-KR" sz="6600" dirty="0">
                <a:solidFill>
                  <a:srgbClr val="2F1693"/>
                </a:solidFill>
                <a:latin typeface="+mj-lt"/>
              </a:rPr>
              <a:t> All-Digital SRAM-Based Full-Precision Compute-In Memory Macro in 22nm for Machine-Learning Edge Applications</a:t>
            </a:r>
            <a:endParaRPr lang="en-US" sz="6600" dirty="0">
              <a:solidFill>
                <a:srgbClr val="2F1693"/>
              </a:solidFill>
              <a:latin typeface="+mj-lt"/>
              <a:ea typeface="나눔고딕" panose="020D0604000000000000" pitchFamily="50" charset="-127"/>
              <a:cs typeface="TDTD와이즈굴림"/>
              <a:sym typeface="TDTD와이즈굴림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7724783" y="8599362"/>
            <a:ext cx="2838431" cy="7351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altLang="ko-KR" sz="2400" dirty="0">
                <a:solidFill>
                  <a:srgbClr val="2F1693"/>
                </a:solidFill>
              </a:rPr>
              <a:t>Yu-Der Chih </a:t>
            </a:r>
            <a:r>
              <a:rPr lang="ko-KR" altLang="en-US" sz="2400" dirty="0">
                <a:solidFill>
                  <a:srgbClr val="2F1693"/>
                </a:solidFill>
              </a:rPr>
              <a:t>외 </a:t>
            </a:r>
            <a:r>
              <a:rPr lang="en-US" altLang="ko-KR" sz="2400" dirty="0">
                <a:solidFill>
                  <a:srgbClr val="2F1693"/>
                </a:solidFill>
              </a:rPr>
              <a:t>19</a:t>
            </a:r>
            <a:r>
              <a:rPr lang="ko-KR" altLang="en-US" sz="2400" dirty="0">
                <a:solidFill>
                  <a:srgbClr val="2F1693"/>
                </a:solidFill>
              </a:rPr>
              <a:t>명</a:t>
            </a:r>
            <a:endParaRPr lang="en-US" sz="2100" b="1" dirty="0">
              <a:solidFill>
                <a:srgbClr val="2F1693"/>
              </a:solidFill>
              <a:latin typeface="Nanum Square Bold"/>
              <a:ea typeface="Nanum Square Bold"/>
              <a:cs typeface="Nanum Square Bold"/>
              <a:sym typeface="Nanum Square 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BECE7F-3BEC-F673-14CB-0D6F70F267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>
            <a:extLst>
              <a:ext uri="{FF2B5EF4-FFF2-40B4-BE49-F238E27FC236}">
                <a16:creationId xmlns:a16="http://schemas.microsoft.com/office/drawing/2014/main" id="{53A3DD90-8409-3F93-E282-52B4D1886180}"/>
              </a:ext>
            </a:extLst>
          </p:cNvPr>
          <p:cNvSpPr txBox="1"/>
          <p:nvPr/>
        </p:nvSpPr>
        <p:spPr>
          <a:xfrm>
            <a:off x="789043" y="347536"/>
            <a:ext cx="9877453" cy="8394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993"/>
              </a:lnSpc>
            </a:pPr>
            <a:r>
              <a:rPr lang="en-US" sz="4400" b="1" dirty="0">
                <a:solidFill>
                  <a:srgbClr val="2F1693"/>
                </a:solidFill>
                <a:latin typeface="경기천년제목 Bold"/>
                <a:ea typeface="경기천년제목 Bold"/>
                <a:cs typeface="경기천년제목 Bold"/>
                <a:sym typeface="경기천년제목 Bold"/>
              </a:rPr>
              <a:t>IV. Results &amp; Discussion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A176233-CE99-FA7D-E5C2-8E167A240008}"/>
              </a:ext>
            </a:extLst>
          </p:cNvPr>
          <p:cNvSpPr txBox="1"/>
          <p:nvPr/>
        </p:nvSpPr>
        <p:spPr>
          <a:xfrm>
            <a:off x="789043" y="1245218"/>
            <a:ext cx="131555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2. Discussion</a:t>
            </a:r>
            <a:endParaRPr lang="ko-KR" altLang="en-US" sz="3200" dirty="0"/>
          </a:p>
        </p:txBody>
      </p:sp>
      <p:pic>
        <p:nvPicPr>
          <p:cNvPr id="7" name="그림 6" descr="텍스트, 스크린샷, 소프트웨어, 번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FA13FFE8-BDF6-1C17-272A-86945565E6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94" t="41689" r="9532" b="6598"/>
          <a:stretch/>
        </p:blipFill>
        <p:spPr>
          <a:xfrm>
            <a:off x="789043" y="2757111"/>
            <a:ext cx="7200000" cy="592941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581DCD3-6DC5-0FA5-1C66-865B316D8943}"/>
              </a:ext>
            </a:extLst>
          </p:cNvPr>
          <p:cNvSpPr txBox="1"/>
          <p:nvPr/>
        </p:nvSpPr>
        <p:spPr>
          <a:xfrm>
            <a:off x="8305800" y="2438599"/>
            <a:ext cx="9698353" cy="6972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/>
              <a:t>DCIM</a:t>
            </a:r>
            <a:r>
              <a:rPr lang="ko-KR" altLang="en-US" sz="2000" b="1" dirty="0"/>
              <a:t> 구조의 장점</a:t>
            </a:r>
            <a:endParaRPr lang="en-US" altLang="ko-KR" sz="2000" b="1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2000" dirty="0"/>
              <a:t>Analog CIM</a:t>
            </a:r>
            <a:r>
              <a:rPr lang="ko-KR" altLang="en-US" sz="2000" dirty="0"/>
              <a:t>방식에 비해 높은 </a:t>
            </a:r>
            <a:r>
              <a:rPr lang="en-US" altLang="ko-KR" sz="2000" dirty="0"/>
              <a:t>bit precision</a:t>
            </a:r>
            <a:r>
              <a:rPr lang="ko-KR" altLang="en-US" sz="2000" dirty="0"/>
              <a:t>을 가짐</a:t>
            </a:r>
            <a:r>
              <a:rPr lang="en-US" altLang="ko-KR" sz="2000" dirty="0"/>
              <a:t> 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ko-KR" dirty="0"/>
              <a:t>DCIM</a:t>
            </a:r>
            <a:r>
              <a:rPr lang="ko-KR" altLang="en-US" dirty="0"/>
              <a:t>은 </a:t>
            </a:r>
            <a:r>
              <a:rPr lang="en-US" altLang="ko-KR" dirty="0"/>
              <a:t>4bit weight x 4bit or 8bit input</a:t>
            </a:r>
            <a:r>
              <a:rPr lang="ko-KR" altLang="en-US" dirty="0"/>
              <a:t>을 사용함</a:t>
            </a:r>
            <a:endParaRPr lang="en-US" altLang="ko-KR" dirty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o-KR" altLang="en-US" dirty="0" err="1"/>
              <a:t>누산</a:t>
            </a:r>
            <a:r>
              <a:rPr lang="ko-KR" altLang="en-US" dirty="0"/>
              <a:t> 결과를 정확도 손실 없이 표현하기 위해 출력 비트폭을 </a:t>
            </a:r>
            <a:r>
              <a:rPr lang="en-US" altLang="ko-KR" dirty="0"/>
              <a:t>16 or</a:t>
            </a:r>
            <a:r>
              <a:rPr lang="ko-KR" altLang="en-US" dirty="0"/>
              <a:t> </a:t>
            </a:r>
            <a:r>
              <a:rPr lang="en-US" altLang="ko-KR" dirty="0"/>
              <a:t>20bit</a:t>
            </a:r>
            <a:r>
              <a:rPr lang="ko-KR" altLang="en-US" dirty="0"/>
              <a:t>으로 충분히 크게 설계함</a:t>
            </a:r>
            <a:endParaRPr lang="en-US" altLang="ko-KR" dirty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o-KR" altLang="en-US" dirty="0"/>
              <a:t>예시</a:t>
            </a:r>
            <a:r>
              <a:rPr lang="en-US" altLang="ko-KR" dirty="0"/>
              <a:t>) </a:t>
            </a:r>
            <a:r>
              <a:rPr lang="ko-KR" altLang="en-US" dirty="0"/>
              <a:t>단일 곱셈</a:t>
            </a:r>
            <a:r>
              <a:rPr lang="en-US" altLang="ko-KR" dirty="0"/>
              <a:t> : 15x15=225 (8bit) </a:t>
            </a:r>
            <a:r>
              <a:rPr lang="ko-KR" altLang="en-US" dirty="0"/>
              <a:t>표현 가능</a:t>
            </a:r>
            <a:endParaRPr lang="en-US" altLang="ko-KR" dirty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o-KR" altLang="en-US" dirty="0"/>
              <a:t>예시</a:t>
            </a:r>
            <a:r>
              <a:rPr lang="en-US" altLang="ko-KR" dirty="0"/>
              <a:t>) </a:t>
            </a:r>
            <a:r>
              <a:rPr lang="ko-KR" altLang="en-US" dirty="0" err="1"/>
              <a:t>누산</a:t>
            </a:r>
            <a:r>
              <a:rPr lang="ko-KR" altLang="en-US" dirty="0"/>
              <a:t> </a:t>
            </a:r>
            <a:r>
              <a:rPr lang="en-US" altLang="ko-KR" dirty="0"/>
              <a:t>: 225x4=900(10bit) </a:t>
            </a:r>
            <a:r>
              <a:rPr lang="ko-KR" altLang="en-US" dirty="0"/>
              <a:t>이상 필요</a:t>
            </a:r>
            <a:endParaRPr lang="en-US" altLang="ko-KR" dirty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o-KR" altLang="en-US" dirty="0"/>
              <a:t>반면  </a:t>
            </a:r>
            <a:r>
              <a:rPr lang="en-US" altLang="ko-KR" dirty="0"/>
              <a:t>ACIM</a:t>
            </a:r>
            <a:r>
              <a:rPr lang="ko-KR" altLang="en-US" dirty="0"/>
              <a:t>의 경우 출력 비트폭이 최대 </a:t>
            </a:r>
            <a:r>
              <a:rPr lang="en-US" altLang="ko-KR" dirty="0"/>
              <a:t>8bit</a:t>
            </a:r>
            <a:r>
              <a:rPr lang="ko-KR" altLang="en-US" dirty="0"/>
              <a:t>로 제한되어 있음</a:t>
            </a:r>
            <a:endParaRPr lang="en-US" altLang="ko-KR" dirty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o-KR" altLang="en-US" dirty="0"/>
              <a:t>위와 같은 </a:t>
            </a:r>
            <a:r>
              <a:rPr lang="ko-KR" altLang="en-US" dirty="0" err="1"/>
              <a:t>누산</a:t>
            </a:r>
            <a:r>
              <a:rPr lang="ko-KR" altLang="en-US" dirty="0"/>
              <a:t> 결과를 출력 </a:t>
            </a:r>
            <a:r>
              <a:rPr lang="ko-KR" altLang="en-US" dirty="0" err="1"/>
              <a:t>비트폭</a:t>
            </a:r>
            <a:r>
              <a:rPr lang="ko-KR" altLang="en-US" dirty="0"/>
              <a:t> 부족으로 인해 정확도 손실 발생 </a:t>
            </a:r>
            <a:endParaRPr lang="ko-KR" altLang="en-US" sz="2000" b="1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/>
              <a:t>입력과 출력의 동일한 </a:t>
            </a:r>
            <a:r>
              <a:rPr lang="en-US" altLang="ko-KR" sz="2000" dirty="0"/>
              <a:t>data frame(NCHW)</a:t>
            </a:r>
            <a:r>
              <a:rPr lang="ko-KR" altLang="en-US" sz="2000" dirty="0"/>
              <a:t>사용하여 데이터 형식 변환 최소화하고</a:t>
            </a:r>
            <a:r>
              <a:rPr lang="en-US" altLang="ko-KR" sz="2000" dirty="0"/>
              <a:t>, input/weight</a:t>
            </a:r>
            <a:r>
              <a:rPr lang="ko-KR" altLang="en-US" sz="2000" dirty="0"/>
              <a:t>를 재사용하는 구조로 에너지 및 지연시간에서 장점을 가짐</a:t>
            </a:r>
            <a:endParaRPr lang="en-US" altLang="ko-KR" sz="20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/>
              <a:t>가변 </a:t>
            </a:r>
            <a:r>
              <a:rPr lang="ko-KR" altLang="en-US" sz="2000" dirty="0" err="1"/>
              <a:t>비트폭</a:t>
            </a:r>
            <a:r>
              <a:rPr lang="ko-KR" altLang="en-US" sz="2000"/>
              <a:t> </a:t>
            </a:r>
            <a:r>
              <a:rPr lang="ko-KR" altLang="en-US" sz="2000" dirty="0"/>
              <a:t>데이터를 해당 구조를 통해 연산을 수행할 수 있음</a:t>
            </a:r>
            <a:endParaRPr lang="en-US" altLang="ko-KR" sz="20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/>
              <a:t>연산 효율과 면적 효율을 동시에 반영한 지표인 </a:t>
            </a:r>
            <a:r>
              <a:rPr lang="en-US" altLang="ko-KR" sz="2000" dirty="0"/>
              <a:t>FOM 1450</a:t>
            </a:r>
            <a:r>
              <a:rPr lang="ko-KR" altLang="en-US" sz="2000" dirty="0"/>
              <a:t>을 달성할 수 있음</a:t>
            </a:r>
            <a:endParaRPr lang="en-US" altLang="ko-KR" sz="2000" dirty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o-KR" altLang="en-US" dirty="0"/>
              <a:t>기존 연구의 </a:t>
            </a:r>
            <a:r>
              <a:rPr lang="en-US" altLang="ko-KR" dirty="0"/>
              <a:t>digital </a:t>
            </a:r>
            <a:r>
              <a:rPr lang="ko-KR" altLang="en-US" dirty="0"/>
              <a:t>기반 </a:t>
            </a:r>
            <a:r>
              <a:rPr lang="en-US" altLang="ko-KR" dirty="0"/>
              <a:t>CIM </a:t>
            </a:r>
            <a:r>
              <a:rPr lang="ko-KR" altLang="en-US" dirty="0"/>
              <a:t>중 성능이 제일 높음</a:t>
            </a:r>
            <a:endParaRPr lang="en-US" altLang="ko-KR" dirty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ko-KR" dirty="0"/>
              <a:t>5nm </a:t>
            </a:r>
            <a:r>
              <a:rPr lang="ko-KR" altLang="en-US" dirty="0"/>
              <a:t>공정 기준으로 평가 결과</a:t>
            </a:r>
            <a:r>
              <a:rPr lang="en-US" altLang="ko-KR" dirty="0"/>
              <a:t>, TOPS/W 2.8</a:t>
            </a:r>
            <a:r>
              <a:rPr lang="ko-KR" altLang="en-US" dirty="0"/>
              <a:t>배</a:t>
            </a:r>
            <a:r>
              <a:rPr lang="en-US" altLang="ko-KR" dirty="0"/>
              <a:t>, TOPS/mm^2 </a:t>
            </a:r>
            <a:r>
              <a:rPr lang="ko-KR" altLang="en-US" dirty="0"/>
              <a:t>는 </a:t>
            </a:r>
            <a:r>
              <a:rPr lang="en-US" altLang="ko-KR" dirty="0"/>
              <a:t>19</a:t>
            </a:r>
            <a:r>
              <a:rPr lang="ko-KR" altLang="en-US" dirty="0"/>
              <a:t>배 향상됨</a:t>
            </a:r>
            <a:endParaRPr lang="en-US" altLang="ko-KR" dirty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ko-KR" dirty="0"/>
              <a:t>transistor length</a:t>
            </a:r>
            <a:r>
              <a:rPr lang="ko-KR" altLang="en-US" dirty="0"/>
              <a:t>가 작아지면서 면적을 줄이면서 성능도 높아짐 </a:t>
            </a:r>
            <a:endParaRPr lang="en-US" altLang="ko-KR" sz="1600" dirty="0"/>
          </a:p>
        </p:txBody>
      </p:sp>
    </p:spTree>
    <p:extLst>
      <p:ext uri="{BB962C8B-B14F-4D97-AF65-F5344CB8AC3E}">
        <p14:creationId xmlns:p14="http://schemas.microsoft.com/office/powerpoint/2010/main" val="4508037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F5B48E-B4FB-96BE-08D9-C00C473358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>
            <a:extLst>
              <a:ext uri="{FF2B5EF4-FFF2-40B4-BE49-F238E27FC236}">
                <a16:creationId xmlns:a16="http://schemas.microsoft.com/office/drawing/2014/main" id="{8E6D3608-91D3-1026-6478-B48635165D20}"/>
              </a:ext>
            </a:extLst>
          </p:cNvPr>
          <p:cNvSpPr txBox="1"/>
          <p:nvPr/>
        </p:nvSpPr>
        <p:spPr>
          <a:xfrm>
            <a:off x="789043" y="347536"/>
            <a:ext cx="9877453" cy="8394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993"/>
              </a:lnSpc>
            </a:pPr>
            <a:r>
              <a:rPr lang="en-US" sz="4400" b="1" dirty="0">
                <a:solidFill>
                  <a:srgbClr val="2F1693"/>
                </a:solidFill>
                <a:latin typeface="경기천년제목 Bold"/>
                <a:ea typeface="경기천년제목 Bold"/>
                <a:cs typeface="경기천년제목 Bold"/>
                <a:sym typeface="경기천년제목 Bold"/>
              </a:rPr>
              <a:t>V. Conclusion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56BCAC1-7903-CDA1-578E-6F6C6C4AF66E}"/>
              </a:ext>
            </a:extLst>
          </p:cNvPr>
          <p:cNvSpPr txBox="1"/>
          <p:nvPr/>
        </p:nvSpPr>
        <p:spPr>
          <a:xfrm>
            <a:off x="789043" y="1245218"/>
            <a:ext cx="16889357" cy="44440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3200" dirty="0"/>
              <a:t>22nm </a:t>
            </a:r>
            <a:r>
              <a:rPr lang="ko-KR" altLang="en-US" sz="3200" dirty="0"/>
              <a:t>공정 기반</a:t>
            </a:r>
            <a:r>
              <a:rPr lang="en-US" altLang="ko-KR" sz="3200" dirty="0"/>
              <a:t>, 256 x 64 Digital</a:t>
            </a:r>
            <a:r>
              <a:rPr lang="ko-KR" altLang="en-US" sz="3200" dirty="0"/>
              <a:t> </a:t>
            </a:r>
            <a:r>
              <a:rPr lang="en-US" altLang="ko-KR" sz="3200" dirty="0"/>
              <a:t>CIM </a:t>
            </a:r>
            <a:r>
              <a:rPr lang="ko-KR" altLang="en-US" sz="3200" dirty="0"/>
              <a:t>매크로를 구현하여 </a:t>
            </a:r>
            <a:r>
              <a:rPr lang="en-US" altLang="ko-KR" sz="3200" dirty="0"/>
              <a:t>89TOPS/W, 16.3 TOPS/mm² </a:t>
            </a:r>
            <a:r>
              <a:rPr lang="ko-KR" altLang="en-US" sz="3200" dirty="0"/>
              <a:t>성능 달성 </a:t>
            </a:r>
            <a:endParaRPr lang="en-US" altLang="ko-KR" sz="3200" dirty="0"/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3200" dirty="0"/>
              <a:t>All Digital</a:t>
            </a:r>
            <a:r>
              <a:rPr lang="ko-KR" altLang="en-US" sz="3200" dirty="0"/>
              <a:t> </a:t>
            </a:r>
            <a:r>
              <a:rPr lang="en-US" altLang="ko-KR" sz="3200" dirty="0"/>
              <a:t>MAC </a:t>
            </a:r>
            <a:r>
              <a:rPr lang="ko-KR" altLang="en-US" sz="3200" dirty="0"/>
              <a:t>구조 기반으로</a:t>
            </a:r>
            <a:r>
              <a:rPr lang="en-US" altLang="ko-KR" sz="3200" dirty="0"/>
              <a:t>, </a:t>
            </a:r>
            <a:r>
              <a:rPr lang="ko-KR" altLang="en-US" sz="3200" dirty="0"/>
              <a:t>입력</a:t>
            </a:r>
            <a:r>
              <a:rPr lang="en-US" altLang="ko-KR" sz="3200" dirty="0"/>
              <a:t>/</a:t>
            </a:r>
            <a:r>
              <a:rPr lang="ko-KR" altLang="en-US" sz="3200" dirty="0"/>
              <a:t>가중치에 대해 </a:t>
            </a:r>
            <a:r>
              <a:rPr lang="en-US" altLang="ko-KR" sz="3200" dirty="0"/>
              <a:t>signed/unsigned 1~8bit bit-width </a:t>
            </a:r>
            <a:r>
              <a:rPr lang="ko-KR" altLang="en-US" sz="3200" dirty="0"/>
              <a:t>선택 가능하며 정확도 손실 없이 다양한 신경망 지원함</a:t>
            </a:r>
            <a:endParaRPr lang="en-US" altLang="ko-KR" sz="3200" dirty="0"/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3200" dirty="0"/>
              <a:t>DVS</a:t>
            </a:r>
            <a:r>
              <a:rPr lang="ko-KR" altLang="en-US" sz="3200" dirty="0"/>
              <a:t>와 동시 </a:t>
            </a:r>
            <a:r>
              <a:rPr lang="en-US" altLang="ko-KR" sz="3200" dirty="0"/>
              <a:t>weight</a:t>
            </a:r>
            <a:r>
              <a:rPr lang="ko-KR" altLang="en-US" sz="3200" dirty="0"/>
              <a:t> 업데이트 기능을 갖춘 구조로 에너지 효율성과 처리량을 향상 시킴</a:t>
            </a:r>
            <a:endParaRPr lang="en-US" altLang="ko-KR" sz="3200" dirty="0"/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3200" dirty="0"/>
              <a:t>Input activation/weight</a:t>
            </a:r>
            <a:r>
              <a:rPr lang="ko-KR" altLang="en-US" sz="3200" dirty="0"/>
              <a:t> </a:t>
            </a:r>
            <a:r>
              <a:rPr lang="en-US" altLang="ko-KR" sz="3200" dirty="0"/>
              <a:t>reuse</a:t>
            </a:r>
            <a:r>
              <a:rPr lang="ko-KR" altLang="en-US" sz="3200" dirty="0"/>
              <a:t> 와 </a:t>
            </a:r>
            <a:r>
              <a:rPr lang="en-US" altLang="ko-KR" sz="3200" dirty="0"/>
              <a:t>input</a:t>
            </a:r>
            <a:r>
              <a:rPr lang="ko-KR" altLang="en-US" sz="3200" dirty="0"/>
              <a:t>과 </a:t>
            </a:r>
            <a:r>
              <a:rPr lang="en-US" altLang="ko-KR" sz="3200" dirty="0"/>
              <a:t>output</a:t>
            </a:r>
            <a:r>
              <a:rPr lang="ko-KR" altLang="en-US" sz="3200" dirty="0"/>
              <a:t>의 동일한 </a:t>
            </a:r>
            <a:r>
              <a:rPr lang="en-US" altLang="ko-KR" sz="3200" dirty="0"/>
              <a:t>data frame(NCHW)</a:t>
            </a:r>
            <a:r>
              <a:rPr lang="ko-KR" altLang="en-US" sz="3200" dirty="0"/>
              <a:t>을 통해 메모리 접근 및 데이터 흐름에 대한 에너지와 지연을 크게 </a:t>
            </a:r>
            <a:r>
              <a:rPr lang="ko-KR" altLang="en-US" sz="3200" dirty="0" err="1"/>
              <a:t>줄여줌</a:t>
            </a:r>
            <a:endParaRPr lang="en-US" altLang="ko-KR" sz="3200" dirty="0"/>
          </a:p>
        </p:txBody>
      </p:sp>
    </p:spTree>
    <p:extLst>
      <p:ext uri="{BB962C8B-B14F-4D97-AF65-F5344CB8AC3E}">
        <p14:creationId xmlns:p14="http://schemas.microsoft.com/office/powerpoint/2010/main" val="13039381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C31153-C1F0-7E99-0BB4-4011E39BC9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B38695D5-CED3-F1BB-6934-B0C71F993367}"/>
              </a:ext>
            </a:extLst>
          </p:cNvPr>
          <p:cNvSpPr txBox="1"/>
          <p:nvPr/>
        </p:nvSpPr>
        <p:spPr>
          <a:xfrm>
            <a:off x="5202156" y="4407273"/>
            <a:ext cx="7883688" cy="14724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186"/>
              </a:lnSpc>
            </a:pPr>
            <a:r>
              <a:rPr lang="ko-KR" altLang="en-US" sz="11299" dirty="0">
                <a:solidFill>
                  <a:srgbClr val="2F1693"/>
                </a:solidFill>
                <a:latin typeface="TDTD와이즈굴림"/>
                <a:ea typeface="TDTD와이즈굴림"/>
                <a:cs typeface="TDTD와이즈굴림"/>
                <a:sym typeface="TDTD와이즈굴림"/>
              </a:rPr>
              <a:t>감사합니다</a:t>
            </a:r>
            <a:r>
              <a:rPr lang="en-US" altLang="ko-KR" sz="11299" dirty="0">
                <a:solidFill>
                  <a:srgbClr val="2F1693"/>
                </a:solidFill>
                <a:latin typeface="TDTD와이즈굴림"/>
                <a:ea typeface="TDTD와이즈굴림"/>
                <a:cs typeface="TDTD와이즈굴림"/>
                <a:sym typeface="TDTD와이즈굴림"/>
              </a:rPr>
              <a:t>!</a:t>
            </a:r>
            <a:endParaRPr lang="en-US" sz="11299" dirty="0">
              <a:solidFill>
                <a:srgbClr val="2F1693"/>
              </a:solidFill>
              <a:latin typeface="TDTD와이즈굴림"/>
              <a:ea typeface="TDTD와이즈굴림"/>
              <a:cs typeface="TDTD와이즈굴림"/>
              <a:sym typeface="TDTD와이즈굴림"/>
            </a:endParaRPr>
          </a:p>
        </p:txBody>
      </p:sp>
    </p:spTree>
    <p:extLst>
      <p:ext uri="{BB962C8B-B14F-4D97-AF65-F5344CB8AC3E}">
        <p14:creationId xmlns:p14="http://schemas.microsoft.com/office/powerpoint/2010/main" val="28890291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C1F742-1B25-067A-76A1-9CD3F3D1DB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>
            <a:extLst>
              <a:ext uri="{FF2B5EF4-FFF2-40B4-BE49-F238E27FC236}">
                <a16:creationId xmlns:a16="http://schemas.microsoft.com/office/drawing/2014/main" id="{29D79A69-E19F-D13C-E0A0-FE22F9D49CC0}"/>
              </a:ext>
            </a:extLst>
          </p:cNvPr>
          <p:cNvSpPr txBox="1"/>
          <p:nvPr/>
        </p:nvSpPr>
        <p:spPr>
          <a:xfrm>
            <a:off x="3733800" y="4381500"/>
            <a:ext cx="3200401" cy="12731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999"/>
              </a:lnSpc>
            </a:pPr>
            <a:r>
              <a:rPr lang="ko-KR" altLang="en-US" sz="6600">
                <a:solidFill>
                  <a:srgbClr val="2F1693"/>
                </a:solidFill>
                <a:latin typeface="+mj-lt"/>
              </a:rPr>
              <a:t>목차</a:t>
            </a:r>
            <a:endParaRPr lang="en-US" sz="6600" dirty="0">
              <a:solidFill>
                <a:srgbClr val="2F1693"/>
              </a:solidFill>
              <a:latin typeface="+mj-lt"/>
              <a:ea typeface="나눔고딕" panose="020D0604000000000000" pitchFamily="50" charset="-127"/>
              <a:cs typeface="TDTD와이즈굴림"/>
              <a:sym typeface="TDTD와이즈굴림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99C229-E305-3874-E2FC-94C6AEF62B98}"/>
              </a:ext>
            </a:extLst>
          </p:cNvPr>
          <p:cNvSpPr txBox="1"/>
          <p:nvPr/>
        </p:nvSpPr>
        <p:spPr>
          <a:xfrm>
            <a:off x="9372600" y="2495852"/>
            <a:ext cx="6019800" cy="52952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00050" indent="-400050">
              <a:lnSpc>
                <a:spcPct val="250000"/>
              </a:lnSpc>
              <a:buAutoNum type="romanUcPeriod"/>
            </a:pPr>
            <a:r>
              <a:rPr lang="en-US" altLang="ko-KR" sz="2800" b="1" dirty="0">
                <a:solidFill>
                  <a:srgbClr val="2F1693"/>
                </a:solidFill>
                <a:latin typeface="경기천년제목 Bold"/>
                <a:ea typeface="경기천년제목 Bold"/>
                <a:cs typeface="경기천년제목 Bold"/>
                <a:sym typeface="경기천년제목 Bold"/>
              </a:rPr>
              <a:t>Introduction</a:t>
            </a:r>
          </a:p>
          <a:p>
            <a:pPr marL="400050" indent="-400050">
              <a:lnSpc>
                <a:spcPct val="250000"/>
              </a:lnSpc>
              <a:buAutoNum type="romanUcPeriod"/>
            </a:pPr>
            <a:r>
              <a:rPr lang="en-US" altLang="ko-KR" sz="2800" b="1" dirty="0">
                <a:solidFill>
                  <a:srgbClr val="2F1693"/>
                </a:solidFill>
                <a:latin typeface="경기천년제목 Bold"/>
                <a:ea typeface="경기천년제목 Bold"/>
                <a:cs typeface="경기천년제목 Bold"/>
                <a:sym typeface="경기천년제목 Bold"/>
              </a:rPr>
              <a:t>DCIM macro Architecture</a:t>
            </a:r>
          </a:p>
          <a:p>
            <a:pPr marL="400050" indent="-400050">
              <a:lnSpc>
                <a:spcPct val="250000"/>
              </a:lnSpc>
              <a:buAutoNum type="romanUcPeriod"/>
            </a:pPr>
            <a:r>
              <a:rPr lang="en-US" altLang="ko-KR" sz="2800" b="1" dirty="0">
                <a:solidFill>
                  <a:srgbClr val="2F1693"/>
                </a:solidFill>
                <a:latin typeface="경기천년제목 Bold"/>
                <a:ea typeface="경기천년제목 Bold"/>
                <a:cs typeface="경기천년제목 Bold"/>
                <a:sym typeface="경기천년제목 Bold"/>
              </a:rPr>
              <a:t>Implementation</a:t>
            </a:r>
          </a:p>
          <a:p>
            <a:pPr marL="400050" indent="-400050">
              <a:lnSpc>
                <a:spcPct val="250000"/>
              </a:lnSpc>
              <a:buAutoNum type="romanUcPeriod"/>
            </a:pPr>
            <a:r>
              <a:rPr lang="en-US" altLang="ko-KR" sz="2800" b="1" dirty="0">
                <a:solidFill>
                  <a:srgbClr val="2F1693"/>
                </a:solidFill>
                <a:latin typeface="경기천년제목 Bold"/>
                <a:ea typeface="경기천년제목 Bold"/>
                <a:cs typeface="경기천년제목 Bold"/>
                <a:sym typeface="경기천년제목 Bold"/>
              </a:rPr>
              <a:t>Results &amp; Discussion</a:t>
            </a:r>
          </a:p>
          <a:p>
            <a:pPr marL="400050" indent="-400050">
              <a:lnSpc>
                <a:spcPct val="250000"/>
              </a:lnSpc>
              <a:buAutoNum type="romanUcPeriod"/>
            </a:pPr>
            <a:r>
              <a:rPr lang="en-US" altLang="ko-KR" sz="2800" b="1" dirty="0">
                <a:solidFill>
                  <a:srgbClr val="2F1693"/>
                </a:solidFill>
                <a:latin typeface="경기천년제목 Bold"/>
                <a:ea typeface="경기천년제목 Bold"/>
                <a:cs typeface="경기천년제목 Bold"/>
                <a:sym typeface="경기천년제목 Bold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38351010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0A5F21-38C3-1B6B-6E50-ABEFF595D8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>
            <a:extLst>
              <a:ext uri="{FF2B5EF4-FFF2-40B4-BE49-F238E27FC236}">
                <a16:creationId xmlns:a16="http://schemas.microsoft.com/office/drawing/2014/main" id="{37088CD5-4CB7-47E1-CB63-49712185015F}"/>
              </a:ext>
            </a:extLst>
          </p:cNvPr>
          <p:cNvSpPr txBox="1"/>
          <p:nvPr/>
        </p:nvSpPr>
        <p:spPr>
          <a:xfrm>
            <a:off x="789043" y="347536"/>
            <a:ext cx="9877453" cy="8394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993"/>
              </a:lnSpc>
            </a:pPr>
            <a:r>
              <a:rPr lang="en-US" sz="4400" b="1" dirty="0">
                <a:solidFill>
                  <a:srgbClr val="2F1693"/>
                </a:solidFill>
                <a:latin typeface="경기천년제목 Bold"/>
                <a:ea typeface="경기천년제목 Bold"/>
                <a:cs typeface="경기천년제목 Bold"/>
                <a:sym typeface="경기천년제목 Bold"/>
              </a:rPr>
              <a:t>I. Introduction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B1B7A55-44D8-5BE9-104D-9F036CC4D8A6}"/>
              </a:ext>
            </a:extLst>
          </p:cNvPr>
          <p:cNvSpPr txBox="1"/>
          <p:nvPr/>
        </p:nvSpPr>
        <p:spPr>
          <a:xfrm>
            <a:off x="789043" y="1245218"/>
            <a:ext cx="131555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/>
              <a:t>1. </a:t>
            </a:r>
            <a:r>
              <a:rPr lang="ko-KR" altLang="en-US" sz="3200" b="1" dirty="0"/>
              <a:t>연구 배경 및 필요성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B5BBFB-C598-71DA-713C-FEDC876A85A3}"/>
              </a:ext>
            </a:extLst>
          </p:cNvPr>
          <p:cNvSpPr txBox="1"/>
          <p:nvPr/>
        </p:nvSpPr>
        <p:spPr>
          <a:xfrm>
            <a:off x="786272" y="3684777"/>
            <a:ext cx="131555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/>
              <a:t>2. </a:t>
            </a:r>
            <a:r>
              <a:rPr lang="ko-KR" altLang="en-US" sz="3200" b="1" dirty="0"/>
              <a:t>기존 연구의 한계점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02375F-2F8E-C68A-43B0-A6254DAE4765}"/>
              </a:ext>
            </a:extLst>
          </p:cNvPr>
          <p:cNvSpPr txBox="1"/>
          <p:nvPr/>
        </p:nvSpPr>
        <p:spPr>
          <a:xfrm>
            <a:off x="786272" y="6006525"/>
            <a:ext cx="131555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/>
              <a:t>3. </a:t>
            </a:r>
            <a:r>
              <a:rPr lang="ko-KR" altLang="en-US" sz="3200" b="1" dirty="0"/>
              <a:t>본 연구 제안 구조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575A23-3995-6411-B029-8555BD0EEE3C}"/>
              </a:ext>
            </a:extLst>
          </p:cNvPr>
          <p:cNvSpPr txBox="1"/>
          <p:nvPr/>
        </p:nvSpPr>
        <p:spPr>
          <a:xfrm>
            <a:off x="990600" y="6670238"/>
            <a:ext cx="17120730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altLang="ko-KR" sz="2600" dirty="0"/>
              <a:t>22nm </a:t>
            </a:r>
            <a:r>
              <a:rPr lang="ko-KR" altLang="en-US" sz="2600" dirty="0"/>
              <a:t>공정 기반</a:t>
            </a:r>
            <a:r>
              <a:rPr lang="en-US" altLang="ko-KR" sz="2600" dirty="0"/>
              <a:t>,</a:t>
            </a:r>
            <a:r>
              <a:rPr lang="ko-KR" altLang="en-US" sz="2600" dirty="0"/>
              <a:t> 대규모 데이터를</a:t>
            </a:r>
            <a:r>
              <a:rPr lang="en-US" altLang="ko-KR" sz="2600" dirty="0"/>
              <a:t> </a:t>
            </a:r>
            <a:r>
              <a:rPr lang="ko-KR" altLang="en-US" sz="2600" dirty="0"/>
              <a:t>처리하면서도 높은 </a:t>
            </a:r>
            <a:r>
              <a:rPr lang="en-US" altLang="ko-KR" sz="2600" dirty="0"/>
              <a:t>TOPS/W, TOPS/mm²</a:t>
            </a:r>
            <a:r>
              <a:rPr lang="ko-KR" altLang="en-US" sz="2600" dirty="0"/>
              <a:t>의 성능을 갖는 </a:t>
            </a:r>
            <a:r>
              <a:rPr lang="en-US" altLang="ko-KR" sz="2600" dirty="0"/>
              <a:t>DCIM macro</a:t>
            </a:r>
            <a:r>
              <a:rPr lang="ko-KR" altLang="en-US" sz="2600" dirty="0"/>
              <a:t> 구조 제안</a:t>
            </a:r>
            <a:endParaRPr lang="en-US" altLang="ko-KR" sz="2600" dirty="0"/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US" altLang="ko-KR" sz="2600" dirty="0"/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ko-KR" altLang="en-US" sz="2600" dirty="0"/>
              <a:t>기존 연구의 한계를 극복하기 위해 높은 정밀도</a:t>
            </a:r>
            <a:r>
              <a:rPr lang="en-US" altLang="ko-KR" sz="2600" dirty="0"/>
              <a:t>(</a:t>
            </a:r>
            <a:r>
              <a:rPr lang="ko-KR" altLang="en-US" sz="2600" dirty="0"/>
              <a:t>출력 </a:t>
            </a:r>
            <a:r>
              <a:rPr lang="ko-KR" altLang="en-US" sz="2600" dirty="0" err="1"/>
              <a:t>비트폭</a:t>
            </a:r>
            <a:r>
              <a:rPr lang="en-US" altLang="ko-KR" sz="2600" dirty="0"/>
              <a:t>)</a:t>
            </a:r>
            <a:r>
              <a:rPr lang="ko-KR" altLang="en-US" sz="2600" dirty="0"/>
              <a:t>와</a:t>
            </a:r>
            <a:r>
              <a:rPr lang="en-US" altLang="ko-KR" sz="2600" dirty="0"/>
              <a:t> </a:t>
            </a:r>
            <a:r>
              <a:rPr lang="ko-KR" altLang="en-US" sz="2600" dirty="0"/>
              <a:t>다양한 </a:t>
            </a:r>
            <a:r>
              <a:rPr lang="en-US" altLang="ko-KR" sz="2600" dirty="0"/>
              <a:t>CNN</a:t>
            </a:r>
            <a:r>
              <a:rPr lang="ko-KR" altLang="en-US" sz="2600" dirty="0"/>
              <a:t> 신경망 구조</a:t>
            </a:r>
            <a:r>
              <a:rPr lang="en-US" altLang="ko-KR" sz="2600" dirty="0"/>
              <a:t>(topologies)</a:t>
            </a:r>
            <a:r>
              <a:rPr lang="ko-KR" altLang="en-US" sz="2600" dirty="0"/>
              <a:t>을 지원하는 구조 제안</a:t>
            </a:r>
            <a:endParaRPr lang="en-US" altLang="ko-KR" sz="2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13EFDF-CB91-3566-B01C-559A33725EDB}"/>
              </a:ext>
            </a:extLst>
          </p:cNvPr>
          <p:cNvSpPr txBox="1"/>
          <p:nvPr/>
        </p:nvSpPr>
        <p:spPr>
          <a:xfrm>
            <a:off x="990600" y="4393419"/>
            <a:ext cx="1712073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ko-KR" altLang="en-US" sz="2800" dirty="0"/>
              <a:t>기존 </a:t>
            </a:r>
            <a:r>
              <a:rPr lang="en-US" altLang="ko-KR" sz="2800" dirty="0"/>
              <a:t>CIM </a:t>
            </a:r>
            <a:r>
              <a:rPr lang="ko-KR" altLang="en-US" sz="2800" dirty="0"/>
              <a:t>연구는 주로 아날로그 기반으로 높은 에너지 효율을 가지지만</a:t>
            </a:r>
            <a:r>
              <a:rPr lang="en-US" altLang="ko-KR" sz="2800" dirty="0"/>
              <a:t>, </a:t>
            </a:r>
            <a:r>
              <a:rPr lang="ko-KR" altLang="en-US" sz="2800" dirty="0"/>
              <a:t>낮은 </a:t>
            </a:r>
            <a:r>
              <a:rPr lang="en-US" altLang="ko-KR" sz="2800" dirty="0"/>
              <a:t>SNR</a:t>
            </a:r>
            <a:r>
              <a:rPr lang="ko-KR" altLang="en-US" sz="2800" dirty="0"/>
              <a:t>로 인해 정밀도가 제한되어 </a:t>
            </a:r>
            <a:r>
              <a:rPr lang="en-US" altLang="ko-KR" sz="2800" dirty="0"/>
              <a:t>AI </a:t>
            </a:r>
            <a:r>
              <a:rPr lang="ko-KR" altLang="en-US" sz="2800" dirty="0"/>
              <a:t>연산 정확도에 한계가 있음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1F7B83C-5E1A-177C-DB0F-812D3CA83C08}"/>
              </a:ext>
            </a:extLst>
          </p:cNvPr>
          <p:cNvSpPr txBox="1"/>
          <p:nvPr/>
        </p:nvSpPr>
        <p:spPr>
          <a:xfrm>
            <a:off x="990600" y="2003517"/>
            <a:ext cx="1712073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ko-KR" altLang="en-US" sz="2800" dirty="0"/>
              <a:t>차세대 </a:t>
            </a:r>
            <a:r>
              <a:rPr lang="ko-KR" altLang="en-US" sz="2800" dirty="0" err="1"/>
              <a:t>엣지</a:t>
            </a:r>
            <a:r>
              <a:rPr lang="ko-KR" altLang="en-US" sz="2800" dirty="0"/>
              <a:t> 디바이스는 에너지가 제한적이므로</a:t>
            </a:r>
            <a:r>
              <a:rPr lang="en-US" altLang="ko-KR" sz="2800" dirty="0"/>
              <a:t>, </a:t>
            </a:r>
            <a:r>
              <a:rPr lang="ko-KR" altLang="en-US" sz="2800" dirty="0"/>
              <a:t>메모리 접근 병목을 가진 기존 </a:t>
            </a:r>
            <a:r>
              <a:rPr lang="ko-KR" altLang="en-US" sz="2800" dirty="0" err="1"/>
              <a:t>폰노이만</a:t>
            </a:r>
            <a:r>
              <a:rPr lang="ko-KR" altLang="en-US" sz="2800" dirty="0"/>
              <a:t> 구조보다 </a:t>
            </a:r>
            <a:r>
              <a:rPr lang="en-US" altLang="ko-KR" sz="2800" dirty="0"/>
              <a:t>CIM </a:t>
            </a:r>
            <a:r>
              <a:rPr lang="ko-KR" altLang="en-US" sz="2800" dirty="0"/>
              <a:t>구조가 더 효율적인 연산 가능</a:t>
            </a:r>
          </a:p>
        </p:txBody>
      </p:sp>
    </p:spTree>
    <p:extLst>
      <p:ext uri="{BB962C8B-B14F-4D97-AF65-F5344CB8AC3E}">
        <p14:creationId xmlns:p14="http://schemas.microsoft.com/office/powerpoint/2010/main" val="19442747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0EFF05-3A68-B7E4-D21B-566AFC7E72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>
            <a:extLst>
              <a:ext uri="{FF2B5EF4-FFF2-40B4-BE49-F238E27FC236}">
                <a16:creationId xmlns:a16="http://schemas.microsoft.com/office/drawing/2014/main" id="{26CE9D60-77EC-38D2-7B4B-FA98A1C57DBD}"/>
              </a:ext>
            </a:extLst>
          </p:cNvPr>
          <p:cNvSpPr txBox="1"/>
          <p:nvPr/>
        </p:nvSpPr>
        <p:spPr>
          <a:xfrm>
            <a:off x="789043" y="347536"/>
            <a:ext cx="9877453" cy="8394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993"/>
              </a:lnSpc>
            </a:pPr>
            <a:r>
              <a:rPr lang="en-US" sz="4400" b="1" dirty="0">
                <a:solidFill>
                  <a:srgbClr val="2F1693"/>
                </a:solidFill>
                <a:latin typeface="경기천년제목 Bold"/>
                <a:ea typeface="경기천년제목 Bold"/>
                <a:cs typeface="경기천년제목 Bold"/>
                <a:sym typeface="경기천년제목 Bold"/>
              </a:rPr>
              <a:t>II. DCIM macro Architecture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3A88FC5-C37B-0CAD-780C-F5305C71D747}"/>
              </a:ext>
            </a:extLst>
          </p:cNvPr>
          <p:cNvSpPr txBox="1"/>
          <p:nvPr/>
        </p:nvSpPr>
        <p:spPr>
          <a:xfrm>
            <a:off x="789043" y="1245218"/>
            <a:ext cx="131555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1. </a:t>
            </a:r>
            <a:r>
              <a:rPr lang="ko-KR" altLang="en-US" sz="3200" dirty="0"/>
              <a:t>구조</a:t>
            </a:r>
          </a:p>
        </p:txBody>
      </p:sp>
      <p:sp>
        <p:nvSpPr>
          <p:cNvPr id="1043" name="TextBox 1042">
            <a:extLst>
              <a:ext uri="{FF2B5EF4-FFF2-40B4-BE49-F238E27FC236}">
                <a16:creationId xmlns:a16="http://schemas.microsoft.com/office/drawing/2014/main" id="{596B5F32-2286-ABD5-FFFB-823A326CD02C}"/>
              </a:ext>
            </a:extLst>
          </p:cNvPr>
          <p:cNvSpPr txBox="1"/>
          <p:nvPr/>
        </p:nvSpPr>
        <p:spPr>
          <a:xfrm>
            <a:off x="8382000" y="2134336"/>
            <a:ext cx="9677400" cy="74287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/>
              <a:t>전체 구조</a:t>
            </a:r>
            <a:endParaRPr lang="en-US" altLang="ko-KR" sz="2000" b="1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2000" dirty="0"/>
              <a:t>DCIM macro</a:t>
            </a:r>
            <a:r>
              <a:rPr lang="ko-KR" altLang="en-US" sz="2000" dirty="0"/>
              <a:t>는 </a:t>
            </a:r>
            <a:r>
              <a:rPr lang="en-US" altLang="ko-KR" sz="2000" dirty="0"/>
              <a:t>256</a:t>
            </a:r>
            <a:r>
              <a:rPr lang="ko-KR" altLang="en-US" sz="2000" dirty="0"/>
              <a:t>개 </a:t>
            </a:r>
            <a:r>
              <a:rPr lang="en-US" altLang="ko-KR" sz="2000" dirty="0"/>
              <a:t>data</a:t>
            </a:r>
            <a:r>
              <a:rPr lang="ko-KR" altLang="en-US" sz="2000" dirty="0"/>
              <a:t>를 제어하는 </a:t>
            </a:r>
            <a:r>
              <a:rPr lang="en-US" altLang="ko-KR" sz="2000" dirty="0"/>
              <a:t>input activations, 64</a:t>
            </a:r>
            <a:r>
              <a:rPr lang="ko-KR" altLang="en-US" sz="2000" dirty="0"/>
              <a:t>개의 </a:t>
            </a:r>
            <a:r>
              <a:rPr lang="en-US" altLang="ko-KR" sz="2000" dirty="0"/>
              <a:t>accumulator(output), 256x64</a:t>
            </a:r>
            <a:r>
              <a:rPr lang="ko-KR" altLang="en-US" sz="2000" dirty="0"/>
              <a:t>개의 </a:t>
            </a:r>
            <a:r>
              <a:rPr lang="en-US" altLang="ko-KR" sz="2000" dirty="0"/>
              <a:t>weight</a:t>
            </a:r>
            <a:r>
              <a:rPr lang="ko-KR" altLang="en-US" sz="2000" dirty="0"/>
              <a:t>로 구성되며</a:t>
            </a:r>
            <a:r>
              <a:rPr lang="en-US" altLang="ko-KR" sz="2000" dirty="0"/>
              <a:t>, </a:t>
            </a:r>
            <a:r>
              <a:rPr lang="ko-KR" altLang="en-US" sz="2000" dirty="0"/>
              <a:t>하나의 </a:t>
            </a:r>
            <a:r>
              <a:rPr lang="en-US" altLang="ko-KR" sz="2000" dirty="0"/>
              <a:t>macro</a:t>
            </a:r>
            <a:r>
              <a:rPr lang="ko-KR" altLang="en-US" sz="2000" dirty="0"/>
              <a:t>는 </a:t>
            </a:r>
            <a:r>
              <a:rPr lang="en-US" altLang="ko-KR" sz="2000" dirty="0"/>
              <a:t>64</a:t>
            </a:r>
            <a:r>
              <a:rPr lang="ko-KR" altLang="en-US" sz="2000" dirty="0"/>
              <a:t>개의 </a:t>
            </a:r>
            <a:r>
              <a:rPr lang="en-US" altLang="ko-KR" sz="2000" dirty="0"/>
              <a:t>sub-CIM unit</a:t>
            </a:r>
            <a:r>
              <a:rPr lang="ko-KR" altLang="en-US" sz="2000" dirty="0"/>
              <a:t>으로 구성됨</a:t>
            </a:r>
            <a:endParaRPr lang="en-US" altLang="ko-KR" sz="20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/>
              <a:t>해당 구조는 </a:t>
            </a:r>
            <a:r>
              <a:rPr lang="en-US" altLang="ko-KR" sz="2000" dirty="0"/>
              <a:t>64x256 weight</a:t>
            </a:r>
            <a:r>
              <a:rPr lang="ko-KR" altLang="en-US" sz="2000" dirty="0"/>
              <a:t>행렬과 </a:t>
            </a:r>
            <a:r>
              <a:rPr lang="en-US" altLang="ko-KR" sz="2000" dirty="0"/>
              <a:t>256x1 </a:t>
            </a:r>
            <a:r>
              <a:rPr lang="ko-KR" altLang="en-US" sz="2000" dirty="0"/>
              <a:t>입력 열벡터의 행렬 곱을 하드웨어로 표현</a:t>
            </a:r>
            <a:endParaRPr lang="en-US" altLang="ko-KR" sz="20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2000" dirty="0"/>
              <a:t>Input activation bit-width : 1~8bit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2000" dirty="0"/>
              <a:t>weight bit-width : 4/8/12/16 bit </a:t>
            </a:r>
          </a:p>
          <a:p>
            <a:pPr>
              <a:lnSpc>
                <a:spcPct val="150000"/>
              </a:lnSpc>
            </a:pPr>
            <a:endParaRPr lang="en-US" altLang="ko-KR" sz="2000" dirty="0"/>
          </a:p>
          <a:p>
            <a:pPr>
              <a:lnSpc>
                <a:spcPct val="150000"/>
              </a:lnSpc>
            </a:pPr>
            <a:r>
              <a:rPr lang="en-US" altLang="ko-KR" sz="2000" b="1" dirty="0"/>
              <a:t>sub-CIM unit</a:t>
            </a:r>
            <a:r>
              <a:rPr lang="ko-KR" altLang="en-US" sz="2000" b="1" dirty="0"/>
              <a:t> 구조</a:t>
            </a:r>
            <a:endParaRPr lang="en-US" altLang="ko-KR" sz="2000" b="1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2000" dirty="0"/>
              <a:t>256</a:t>
            </a:r>
            <a:r>
              <a:rPr lang="ko-KR" altLang="en-US" sz="2000" dirty="0"/>
              <a:t>개의 </a:t>
            </a:r>
            <a:r>
              <a:rPr lang="en-US" altLang="ko-KR" sz="2000" dirty="0"/>
              <a:t>4</a:t>
            </a:r>
            <a:r>
              <a:rPr lang="ko-KR" altLang="en-US" sz="2000" dirty="0"/>
              <a:t>비트 가중치 저장 </a:t>
            </a:r>
            <a:r>
              <a:rPr lang="en-US" altLang="ko-KR" sz="2000" dirty="0"/>
              <a:t>6T SRAM</a:t>
            </a:r>
            <a:r>
              <a:rPr lang="ko-KR" altLang="en-US" sz="2000" dirty="0"/>
              <a:t>이 총 </a:t>
            </a:r>
            <a:r>
              <a:rPr lang="en-US" altLang="ko-KR" sz="2000" dirty="0"/>
              <a:t>(1,024</a:t>
            </a:r>
            <a:r>
              <a:rPr lang="ko-KR" altLang="en-US" sz="2000" dirty="0"/>
              <a:t>개</a:t>
            </a:r>
            <a:r>
              <a:rPr lang="en-US" altLang="ko-KR" sz="2000" dirty="0"/>
              <a:t>=1kb)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2000" dirty="0"/>
              <a:t>256</a:t>
            </a:r>
            <a:r>
              <a:rPr lang="ko-KR" altLang="en-US" sz="2000" dirty="0"/>
              <a:t>개의 입력과 가중치 간 </a:t>
            </a:r>
            <a:r>
              <a:rPr lang="en-US" altLang="ko-KR" sz="2000" dirty="0"/>
              <a:t>bit-wise</a:t>
            </a:r>
            <a:r>
              <a:rPr lang="ko-KR" altLang="en-US" sz="2000" dirty="0"/>
              <a:t> 곱셈을 위한 </a:t>
            </a:r>
            <a:r>
              <a:rPr lang="en-US" altLang="ko-KR" sz="2000" dirty="0"/>
              <a:t>multiplier(nor) 1,024</a:t>
            </a:r>
            <a:r>
              <a:rPr lang="ko-KR" altLang="en-US" sz="2000" dirty="0"/>
              <a:t>개</a:t>
            </a:r>
            <a:endParaRPr lang="en-US" altLang="ko-KR" sz="20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/>
              <a:t>각 곱셈 결과를 병렬로 합산하여 </a:t>
            </a:r>
            <a:r>
              <a:rPr lang="en-US" altLang="ko-KR" sz="2000" dirty="0"/>
              <a:t>partial sum </a:t>
            </a:r>
            <a:r>
              <a:rPr lang="ko-KR" altLang="en-US" sz="2000" dirty="0"/>
              <a:t>만들어내는 </a:t>
            </a:r>
            <a:r>
              <a:rPr lang="en-US" altLang="ko-KR" sz="2000" dirty="0"/>
              <a:t>adder tree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2000" dirty="0"/>
              <a:t>Partial</a:t>
            </a:r>
            <a:r>
              <a:rPr lang="ko-KR" altLang="en-US" sz="2000" dirty="0"/>
              <a:t> </a:t>
            </a:r>
            <a:r>
              <a:rPr lang="en-US" altLang="ko-KR" sz="2000" dirty="0"/>
              <a:t>sum</a:t>
            </a:r>
            <a:r>
              <a:rPr lang="ko-KR" altLang="en-US" sz="2000" dirty="0"/>
              <a:t>의 </a:t>
            </a:r>
            <a:r>
              <a:rPr lang="en-US" altLang="ko-KR" sz="2000" dirty="0"/>
              <a:t>MSB</a:t>
            </a:r>
            <a:r>
              <a:rPr lang="ko-KR" altLang="en-US" sz="2000" dirty="0"/>
              <a:t>에 따라 비트 확장해주고</a:t>
            </a:r>
            <a:r>
              <a:rPr lang="en-US" altLang="ko-KR" sz="2000" dirty="0"/>
              <a:t> Cycle</a:t>
            </a:r>
            <a:r>
              <a:rPr lang="ko-KR" altLang="en-US" sz="2000" dirty="0"/>
              <a:t>별 누적을 위한 </a:t>
            </a:r>
            <a:r>
              <a:rPr lang="en-US" altLang="ko-KR" sz="2000" dirty="0"/>
              <a:t>accumulator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2000" dirty="0"/>
              <a:t>SRAM</a:t>
            </a:r>
            <a:r>
              <a:rPr lang="ko-KR" altLang="en-US" sz="2000" dirty="0"/>
              <a:t>을 </a:t>
            </a:r>
            <a:r>
              <a:rPr lang="en-US" altLang="ko-KR" sz="2000" dirty="0"/>
              <a:t>4b weights</a:t>
            </a:r>
            <a:r>
              <a:rPr lang="ko-KR" altLang="en-US" sz="2000" dirty="0"/>
              <a:t>를 각각 </a:t>
            </a:r>
            <a:r>
              <a:rPr lang="en-US" altLang="ko-KR" sz="2000" dirty="0"/>
              <a:t>R/W</a:t>
            </a:r>
            <a:r>
              <a:rPr lang="ko-KR" altLang="en-US" sz="2000" dirty="0"/>
              <a:t>하기위한 </a:t>
            </a:r>
            <a:r>
              <a:rPr lang="en-US" altLang="ko-KR" sz="2000" dirty="0"/>
              <a:t>decoder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sz="20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000" dirty="0"/>
              <a:t>입력은 </a:t>
            </a:r>
            <a:r>
              <a:rPr lang="en-US" altLang="ko-KR" sz="2000" dirty="0"/>
              <a:t>MSB</a:t>
            </a:r>
            <a:r>
              <a:rPr lang="ko-KR" altLang="en-US" sz="2000" dirty="0"/>
              <a:t>부터 </a:t>
            </a:r>
            <a:r>
              <a:rPr lang="en-US" altLang="ko-KR" sz="2000" dirty="0"/>
              <a:t>bit-serial </a:t>
            </a:r>
            <a:r>
              <a:rPr lang="ko-KR" altLang="en-US" sz="2000" dirty="0"/>
              <a:t>방식으로 순차적으로 인가되며</a:t>
            </a:r>
            <a:r>
              <a:rPr lang="en-US" altLang="ko-KR" sz="2000" dirty="0"/>
              <a:t>, </a:t>
            </a:r>
            <a:r>
              <a:rPr lang="ko-KR" altLang="en-US" sz="2000" dirty="0"/>
              <a:t>이전 데이터와 변경된 비트만 </a:t>
            </a:r>
            <a:r>
              <a:rPr lang="en-US" altLang="ko-KR" sz="2000" dirty="0"/>
              <a:t>switching</a:t>
            </a:r>
            <a:r>
              <a:rPr lang="ko-KR" altLang="en-US" sz="2000" dirty="0"/>
              <a:t>하며</a:t>
            </a:r>
            <a:r>
              <a:rPr lang="en-US" altLang="ko-KR" sz="2000" dirty="0"/>
              <a:t> </a:t>
            </a:r>
            <a:r>
              <a:rPr lang="ko-KR" altLang="en-US" sz="2000" dirty="0"/>
              <a:t>변경되지 않은 데이터는 </a:t>
            </a:r>
            <a:r>
              <a:rPr lang="en-US" altLang="ko-KR" sz="2000" dirty="0"/>
              <a:t>reuse</a:t>
            </a:r>
            <a:r>
              <a:rPr lang="ko-KR" altLang="en-US" sz="2000" dirty="0"/>
              <a:t>하여 에너지를 절약함</a:t>
            </a:r>
            <a:endParaRPr lang="en-US" altLang="ko-KR" sz="2000" dirty="0"/>
          </a:p>
        </p:txBody>
      </p:sp>
      <p:pic>
        <p:nvPicPr>
          <p:cNvPr id="7" name="그림 6" descr="텍스트, 스크린샷, 도표, 소프트웨어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2B90FAAA-9E54-8177-6D64-E1C1904303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9" t="30607" r="46720" b="31531"/>
          <a:stretch/>
        </p:blipFill>
        <p:spPr>
          <a:xfrm>
            <a:off x="883455" y="2449995"/>
            <a:ext cx="7200000" cy="6417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0817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0E5326-33F0-40BB-8109-DAE895770A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>
            <a:extLst>
              <a:ext uri="{FF2B5EF4-FFF2-40B4-BE49-F238E27FC236}">
                <a16:creationId xmlns:a16="http://schemas.microsoft.com/office/drawing/2014/main" id="{9D03CB2C-C24B-D009-23EF-908468E560E9}"/>
              </a:ext>
            </a:extLst>
          </p:cNvPr>
          <p:cNvSpPr txBox="1"/>
          <p:nvPr/>
        </p:nvSpPr>
        <p:spPr>
          <a:xfrm>
            <a:off x="789043" y="347536"/>
            <a:ext cx="9877453" cy="8394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993"/>
              </a:lnSpc>
            </a:pPr>
            <a:r>
              <a:rPr lang="en-US" sz="4400" b="1" dirty="0">
                <a:solidFill>
                  <a:srgbClr val="2F1693"/>
                </a:solidFill>
                <a:latin typeface="경기천년제목 Bold"/>
                <a:ea typeface="경기천년제목 Bold"/>
                <a:cs typeface="경기천년제목 Bold"/>
                <a:sym typeface="경기천년제목 Bold"/>
              </a:rPr>
              <a:t>II. DCIM macro Architecture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EF11572-5B0E-AC9B-5F53-D6B7BF9FF20F}"/>
              </a:ext>
            </a:extLst>
          </p:cNvPr>
          <p:cNvSpPr txBox="1"/>
          <p:nvPr/>
        </p:nvSpPr>
        <p:spPr>
          <a:xfrm>
            <a:off x="789043" y="1245218"/>
            <a:ext cx="131555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2. </a:t>
            </a:r>
            <a:r>
              <a:rPr lang="ko-KR" altLang="en-US" sz="3200" dirty="0"/>
              <a:t>동작</a:t>
            </a:r>
          </a:p>
        </p:txBody>
      </p:sp>
      <p:pic>
        <p:nvPicPr>
          <p:cNvPr id="5" name="그림 4" descr="텍스트, 스크린샷, 소프트웨어, 번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0798BF51-AE71-E603-1047-A88F8EC536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89" t="37994" r="8438" b="10923"/>
          <a:stretch/>
        </p:blipFill>
        <p:spPr>
          <a:xfrm>
            <a:off x="762000" y="2700715"/>
            <a:ext cx="7200000" cy="58571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894277B-51FD-E2B0-B237-EBE1346DB2E1}"/>
                  </a:ext>
                </a:extLst>
              </p:cNvPr>
              <p:cNvSpPr txBox="1"/>
              <p:nvPr/>
            </p:nvSpPr>
            <p:spPr>
              <a:xfrm>
                <a:off x="7924800" y="2493451"/>
                <a:ext cx="10210800" cy="6086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ko-KR" altLang="en-US" sz="2000" b="1" dirty="0">
                    <a:solidFill>
                      <a:schemeClr val="tx1"/>
                    </a:solidFill>
                  </a:rPr>
                  <a:t>동작 </a:t>
                </a:r>
                <a:r>
                  <a:rPr lang="en-US" altLang="ko-KR" sz="2000" b="1" dirty="0">
                    <a:solidFill>
                      <a:schemeClr val="tx1"/>
                    </a:solidFill>
                  </a:rPr>
                  <a:t>(unsigned 4bit input, 4bit weight </a:t>
                </a:r>
                <a:r>
                  <a:rPr lang="ko-KR" altLang="en-US" sz="2000" b="1" dirty="0">
                    <a:solidFill>
                      <a:schemeClr val="tx1"/>
                    </a:solidFill>
                  </a:rPr>
                  <a:t>기준</a:t>
                </a:r>
                <a:r>
                  <a:rPr lang="en-US" altLang="ko-KR" sz="2000" b="1" dirty="0">
                    <a:solidFill>
                      <a:schemeClr val="tx1"/>
                    </a:solidFill>
                  </a:rPr>
                  <a:t>)</a:t>
                </a:r>
              </a:p>
              <a:p>
                <a:pPr marL="342900" indent="-342900">
                  <a:lnSpc>
                    <a:spcPct val="150000"/>
                  </a:lnSpc>
                  <a:buAutoNum type="arabicParenR"/>
                </a:pPr>
                <a:r>
                  <a:rPr lang="ko-KR" altLang="en-US" sz="2000" dirty="0"/>
                  <a:t>입력은 </a:t>
                </a:r>
                <a:r>
                  <a:rPr lang="en-US" altLang="ko-KR" sz="2000" dirty="0"/>
                  <a:t>MSB</a:t>
                </a:r>
                <a:r>
                  <a:rPr lang="ko-KR" altLang="en-US" sz="2000" dirty="0"/>
                  <a:t>부터 </a:t>
                </a:r>
                <a:r>
                  <a:rPr lang="en-US" altLang="ko-KR" sz="2000" dirty="0"/>
                  <a:t>LSB</a:t>
                </a:r>
                <a:r>
                  <a:rPr lang="ko-KR" altLang="en-US" sz="2000" dirty="0"/>
                  <a:t>까지 </a:t>
                </a:r>
                <a:r>
                  <a:rPr lang="en-US" altLang="ko-KR" sz="2000" dirty="0"/>
                  <a:t>4</a:t>
                </a:r>
                <a:r>
                  <a:rPr lang="ko-KR" altLang="en-US" sz="2000" dirty="0"/>
                  <a:t>개의 클럭에 걸쳐 </a:t>
                </a:r>
                <a:r>
                  <a:rPr lang="en-US" altLang="ko-KR" sz="2000" b="1" dirty="0"/>
                  <a:t>bit-serial </a:t>
                </a:r>
                <a:r>
                  <a:rPr lang="ko-KR" altLang="en-US" sz="2000" b="1" dirty="0"/>
                  <a:t>방식</a:t>
                </a:r>
                <a:r>
                  <a:rPr lang="ko-KR" altLang="en-US" sz="2000" dirty="0"/>
                  <a:t>으로 인가됨</a:t>
                </a:r>
                <a:r>
                  <a:rPr lang="en-US" altLang="ko-KR" sz="2000" dirty="0"/>
                  <a:t>.</a:t>
                </a:r>
              </a:p>
              <a:p>
                <a:pPr marL="342900" indent="-342900">
                  <a:lnSpc>
                    <a:spcPct val="150000"/>
                  </a:lnSpc>
                  <a:buAutoNum type="arabicParenR"/>
                </a:pPr>
                <a:r>
                  <a:rPr lang="ko-KR" altLang="en-US" sz="2000" dirty="0"/>
                  <a:t>첫 클럭에서 </a:t>
                </a:r>
                <a:r>
                  <a:rPr lang="en-US" altLang="ko-KR" sz="2000" dirty="0"/>
                  <a:t>256</a:t>
                </a:r>
                <a:r>
                  <a:rPr lang="ko-KR" altLang="en-US" sz="2000" dirty="0"/>
                  <a:t>개의 </a:t>
                </a:r>
                <a:r>
                  <a:rPr lang="en-US" altLang="ko-KR" sz="2000" dirty="0"/>
                  <a:t>MSB</a:t>
                </a:r>
                <a:r>
                  <a:rPr lang="ko-KR" altLang="en-US" sz="2000" dirty="0"/>
                  <a:t>가 </a:t>
                </a:r>
                <a:r>
                  <a:rPr lang="en-US" altLang="ko-KR" sz="2000" dirty="0"/>
                  <a:t>64</a:t>
                </a:r>
                <a:r>
                  <a:rPr lang="ko-KR" altLang="en-US" sz="2000" dirty="0"/>
                  <a:t>개의 </a:t>
                </a:r>
                <a:r>
                  <a:rPr lang="en-US" altLang="ko-KR" sz="2000" dirty="0"/>
                  <a:t>sub-CIM unit</a:t>
                </a:r>
                <a:r>
                  <a:rPr lang="ko-KR" altLang="en-US" sz="2000" dirty="0"/>
                  <a:t>에 동시에 입력됨</a:t>
                </a:r>
                <a:r>
                  <a:rPr lang="en-US" altLang="ko-KR" sz="2000" dirty="0"/>
                  <a:t>.</a:t>
                </a:r>
              </a:p>
              <a:p>
                <a:pPr marL="342900" indent="-342900">
                  <a:lnSpc>
                    <a:spcPct val="150000"/>
                  </a:lnSpc>
                  <a:buAutoNum type="arabicParenR"/>
                </a:pPr>
                <a:r>
                  <a:rPr lang="ko-KR" altLang="en-US" sz="2000" dirty="0">
                    <a:solidFill>
                      <a:schemeClr val="tx1"/>
                    </a:solidFill>
                  </a:rPr>
                  <a:t>각  </a:t>
                </a:r>
                <a:r>
                  <a:rPr lang="en-US" altLang="ko-KR" sz="2000" dirty="0"/>
                  <a:t>sub-CIM unit</a:t>
                </a:r>
                <a:r>
                  <a:rPr lang="ko-KR" altLang="en-US" sz="2000" dirty="0"/>
                  <a:t>의 </a:t>
                </a:r>
                <a:r>
                  <a:rPr lang="en-US" altLang="ko-KR" sz="2000" dirty="0"/>
                  <a:t>CIM</a:t>
                </a:r>
                <a:r>
                  <a:rPr lang="ko-KR" altLang="en-US" sz="2000" dirty="0"/>
                  <a:t> </a:t>
                </a:r>
                <a:r>
                  <a:rPr lang="en-US" altLang="ko-KR" sz="2000" dirty="0"/>
                  <a:t>Array</a:t>
                </a:r>
                <a:r>
                  <a:rPr lang="ko-KR" altLang="en-US" sz="2000" dirty="0"/>
                  <a:t> </a:t>
                </a:r>
                <a:r>
                  <a:rPr lang="en-US" altLang="ko-KR" sz="2000" dirty="0"/>
                  <a:t>256</a:t>
                </a:r>
                <a:r>
                  <a:rPr lang="ko-KR" altLang="en-US" sz="2000" dirty="0"/>
                  <a:t>개의 </a:t>
                </a:r>
                <a:r>
                  <a:rPr lang="en-US" altLang="ko-KR" sz="2000" dirty="0"/>
                  <a:t>4bit</a:t>
                </a:r>
                <a:r>
                  <a:rPr lang="ko-KR" altLang="en-US" sz="2000" dirty="0"/>
                  <a:t> </a:t>
                </a:r>
                <a:r>
                  <a:rPr lang="en-US" altLang="ko-KR" sz="2000" dirty="0"/>
                  <a:t>weight</a:t>
                </a:r>
                <a:r>
                  <a:rPr lang="ko-KR" altLang="en-US" sz="2000" dirty="0"/>
                  <a:t>와 </a:t>
                </a:r>
                <a:r>
                  <a:rPr lang="en-US" altLang="ko-KR" sz="2000" dirty="0"/>
                  <a:t>MSB</a:t>
                </a:r>
                <a:r>
                  <a:rPr lang="ko-KR" altLang="en-US" sz="2000" dirty="0"/>
                  <a:t>는 병렬로 곱셈을 수행함</a:t>
                </a:r>
                <a:endParaRPr lang="en-US" altLang="ko-KR" sz="2000" dirty="0"/>
              </a:p>
              <a:p>
                <a:pPr marL="342900" indent="-342900">
                  <a:lnSpc>
                    <a:spcPct val="150000"/>
                  </a:lnSpc>
                  <a:buAutoNum type="arabicParenR"/>
                </a:pPr>
                <a:r>
                  <a:rPr lang="en-US" altLang="ko-KR" sz="2000" dirty="0"/>
                  <a:t>256</a:t>
                </a:r>
                <a:r>
                  <a:rPr lang="ko-KR" altLang="en-US" sz="2000" dirty="0"/>
                  <a:t>개의 곱셈 결과는 병렬 </a:t>
                </a:r>
                <a:r>
                  <a:rPr lang="en-US" altLang="ko-KR" sz="2000" dirty="0"/>
                  <a:t>adder tree</a:t>
                </a:r>
                <a:r>
                  <a:rPr lang="ko-KR" altLang="en-US" sz="2000" dirty="0"/>
                  <a:t>를 통해 </a:t>
                </a:r>
                <a:r>
                  <a:rPr lang="en-US" altLang="ko-KR" sz="2000" dirty="0"/>
                  <a:t>12</a:t>
                </a:r>
                <a:r>
                  <a:rPr lang="ko-KR" altLang="en-US" sz="2000" dirty="0"/>
                  <a:t>비트 </a:t>
                </a:r>
                <a:r>
                  <a:rPr lang="en-US" altLang="ko-KR" sz="2000" b="1" dirty="0"/>
                  <a:t>partial sum</a:t>
                </a:r>
                <a:r>
                  <a:rPr lang="ko-KR" altLang="en-US" sz="2000" dirty="0"/>
                  <a:t>으로 합산함</a:t>
                </a:r>
                <a:endParaRPr lang="en-US" altLang="ko-KR" sz="2000" dirty="0"/>
              </a:p>
              <a:p>
                <a:pPr marL="342900" indent="-342900">
                  <a:lnSpc>
                    <a:spcPct val="150000"/>
                  </a:lnSpc>
                  <a:buFontTx/>
                  <a:buAutoNum type="arabicParenR"/>
                </a:pPr>
                <a:r>
                  <a:rPr lang="en-US" altLang="ko-KR" sz="2000" dirty="0"/>
                  <a:t>accumulator </a:t>
                </a:r>
                <a:r>
                  <a:rPr lang="ko-KR" altLang="en-US" sz="2000" dirty="0"/>
                  <a:t>에서 </a:t>
                </a:r>
                <a:r>
                  <a:rPr lang="en-US" altLang="ko-KR" sz="2000" dirty="0"/>
                  <a:t>signed partial sum</a:t>
                </a:r>
                <a:r>
                  <a:rPr lang="ko-KR" altLang="en-US" sz="2000" dirty="0"/>
                  <a:t>일 경우엔 보수 및 증가 연산이 추가 적용됨</a:t>
                </a:r>
                <a:endParaRPr lang="en-US" altLang="ko-KR" sz="2000" dirty="0"/>
              </a:p>
              <a:p>
                <a:pPr marL="342900" indent="-342900">
                  <a:lnSpc>
                    <a:spcPct val="150000"/>
                  </a:lnSpc>
                  <a:buAutoNum type="arabicParenR"/>
                </a:pPr>
                <a:r>
                  <a:rPr lang="en-US" altLang="ko-KR" sz="2000" dirty="0"/>
                  <a:t>MSB sign</a:t>
                </a:r>
                <a:r>
                  <a:rPr lang="ko-KR" altLang="en-US" sz="2000" dirty="0"/>
                  <a:t>에 따라 </a:t>
                </a:r>
                <a:r>
                  <a:rPr lang="en-US" altLang="ko-KR" sz="2000" dirty="0"/>
                  <a:t>sign extension</a:t>
                </a:r>
                <a:r>
                  <a:rPr lang="ko-KR" altLang="en-US" sz="2000" dirty="0"/>
                  <a:t>을 통해 상위 </a:t>
                </a:r>
                <a:r>
                  <a:rPr lang="en-US" altLang="ko-KR" sz="2000" dirty="0"/>
                  <a:t>bit</a:t>
                </a:r>
                <a:r>
                  <a:rPr lang="ko-KR" altLang="en-US" sz="2000" dirty="0"/>
                  <a:t>들이 </a:t>
                </a:r>
                <a:r>
                  <a:rPr lang="en-US" altLang="ko-KR" sz="2000" dirty="0"/>
                  <a:t>0</a:t>
                </a:r>
                <a:r>
                  <a:rPr lang="ko-KR" altLang="en-US" sz="2000" dirty="0"/>
                  <a:t>또는 </a:t>
                </a:r>
                <a:r>
                  <a:rPr lang="en-US" altLang="ko-KR" sz="2000" dirty="0"/>
                  <a:t>1</a:t>
                </a:r>
                <a:r>
                  <a:rPr lang="ko-KR" altLang="en-US" sz="2000" dirty="0"/>
                  <a:t>로 </a:t>
                </a:r>
                <a:r>
                  <a:rPr lang="ko-KR" altLang="en-US" sz="2000" dirty="0" err="1"/>
                  <a:t>채워짐</a:t>
                </a:r>
                <a:r>
                  <a:rPr lang="en-US" altLang="ko-KR" sz="2000" dirty="0"/>
                  <a:t>(16bit)</a:t>
                </a:r>
              </a:p>
              <a:p>
                <a:pPr marL="342900" indent="-342900">
                  <a:lnSpc>
                    <a:spcPct val="150000"/>
                  </a:lnSpc>
                  <a:buAutoNum type="arabicParenR"/>
                </a:pPr>
                <a:r>
                  <a:rPr lang="ko-KR" altLang="en-US" sz="2000" dirty="0"/>
                  <a:t>이 </a:t>
                </a:r>
                <a:r>
                  <a:rPr lang="en-US" altLang="ko-KR" sz="2000" dirty="0"/>
                  <a:t>partial sum</a:t>
                </a:r>
                <a:r>
                  <a:rPr lang="ko-KR" altLang="en-US" sz="2000" dirty="0"/>
                  <a:t>은 </a:t>
                </a:r>
                <a:r>
                  <a:rPr lang="en-US" altLang="ko-KR" sz="2000" dirty="0"/>
                  <a:t>4 </a:t>
                </a:r>
                <a:r>
                  <a:rPr lang="ko-KR" altLang="en-US" sz="2000" dirty="0"/>
                  <a:t>클럭 동안 </a:t>
                </a:r>
                <a:r>
                  <a:rPr lang="en-US" altLang="ko-KR" sz="2000" b="1" dirty="0"/>
                  <a:t>pipeline </a:t>
                </a:r>
                <a:r>
                  <a:rPr lang="ko-KR" altLang="en-US" sz="2000" b="1" dirty="0"/>
                  <a:t>방식</a:t>
                </a:r>
                <a:r>
                  <a:rPr lang="en-US" altLang="ko-KR" sz="2000" b="1" dirty="0"/>
                  <a:t>(shift and add</a:t>
                </a:r>
                <a:r>
                  <a:rPr lang="en-US" altLang="ko-KR" sz="2000" dirty="0"/>
                  <a:t>)</a:t>
                </a:r>
                <a:r>
                  <a:rPr lang="ko-KR" altLang="en-US" sz="2000" dirty="0"/>
                  <a:t>으로 </a:t>
                </a:r>
                <a:r>
                  <a:rPr lang="ko-KR" altLang="en-US" sz="2000" dirty="0" err="1"/>
                  <a:t>누산되고</a:t>
                </a:r>
                <a:r>
                  <a:rPr lang="en-US" altLang="ko-KR" sz="2000" dirty="0"/>
                  <a:t>, </a:t>
                </a:r>
                <a:r>
                  <a:rPr lang="ko-KR" altLang="en-US" sz="2000" dirty="0"/>
                  <a:t>이후 추가 </a:t>
                </a:r>
                <a:r>
                  <a:rPr lang="en-US" altLang="ko-KR" sz="2000" dirty="0"/>
                  <a:t>1 </a:t>
                </a:r>
                <a:r>
                  <a:rPr lang="ko-KR" altLang="en-US" sz="2000" dirty="0"/>
                  <a:t>클럭에 걸쳐  최종적으로 </a:t>
                </a:r>
                <a:r>
                  <a:rPr lang="ko-KR" altLang="en-US" sz="2000" dirty="0" err="1"/>
                  <a:t>누산됨</a:t>
                </a:r>
                <a:r>
                  <a:rPr lang="en-US" altLang="ko-KR" sz="2000" dirty="0"/>
                  <a:t>.</a:t>
                </a:r>
              </a:p>
              <a:p>
                <a:pPr marL="342900" indent="-342900">
                  <a:lnSpc>
                    <a:spcPct val="150000"/>
                  </a:lnSpc>
                  <a:buAutoNum type="arabicParenR"/>
                </a:pPr>
                <a:r>
                  <a:rPr lang="ko-KR" altLang="en-US" sz="2000" dirty="0"/>
                  <a:t>최종 결과값은 </a:t>
                </a:r>
                <a:r>
                  <a:rPr lang="en-US" altLang="ko-KR" sz="2000" dirty="0"/>
                  <a:t>16</a:t>
                </a:r>
                <a:r>
                  <a:rPr lang="ko-KR" altLang="en-US" sz="2000" dirty="0"/>
                  <a:t>비트 정밀도의 </a:t>
                </a:r>
                <a:r>
                  <a:rPr lang="ko-KR" altLang="en-US" sz="2000" dirty="0" err="1"/>
                  <a:t>누산값으로</a:t>
                </a:r>
                <a:r>
                  <a:rPr lang="ko-KR" altLang="en-US" sz="2000" dirty="0"/>
                  <a:t> </a:t>
                </a:r>
                <a:r>
                  <a:rPr lang="en-US" altLang="ko-KR" sz="2000" dirty="0" err="1"/>
                  <a:t>Q_j</a:t>
                </a:r>
                <a:r>
                  <a:rPr lang="ko-KR" altLang="en-US" sz="2000" dirty="0"/>
                  <a:t>에 저장됨</a:t>
                </a:r>
                <a:r>
                  <a:rPr lang="en-US" altLang="ko-KR" sz="2000" dirty="0"/>
                  <a:t>.</a:t>
                </a:r>
              </a:p>
              <a:p>
                <a:pPr marL="342900" indent="-342900">
                  <a:lnSpc>
                    <a:spcPct val="150000"/>
                  </a:lnSpc>
                  <a:buAutoNum type="arabicParenR"/>
                </a:pPr>
                <a:r>
                  <a:rPr lang="en-US" altLang="ko-KR" sz="2000" dirty="0">
                    <a:solidFill>
                      <a:schemeClr val="tx1"/>
                    </a:solidFill>
                  </a:rPr>
                  <a:t>1~8</a:t>
                </a:r>
                <a:r>
                  <a:rPr lang="ko-KR" altLang="en-US" sz="2000" dirty="0">
                    <a:solidFill>
                      <a:schemeClr val="tx1"/>
                    </a:solidFill>
                  </a:rPr>
                  <a:t>의 동작을 하며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2000" i="1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b>
                        <m:r>
                          <a:rPr lang="en-US" altLang="ko-KR" sz="20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ko-KR" sz="2000" i="1">
                        <a:latin typeface="Cambria Math" panose="02040503050406030204" pitchFamily="18" charset="0"/>
                      </a:rPr>
                      <m:t> = 2³ × </m:t>
                    </m:r>
                    <m:r>
                      <a:rPr lang="el-GR" altLang="ko-KR" sz="2000" i="1">
                        <a:latin typeface="Cambria Math" panose="02040503050406030204" pitchFamily="18" charset="0"/>
                      </a:rPr>
                      <m:t>𝛴</m:t>
                    </m:r>
                    <m:r>
                      <a:rPr lang="el-GR" altLang="ko-KR" sz="200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ko-KR" sz="2000" i="1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ko-KR" sz="2000" i="1">
                        <a:latin typeface="Cambria Math" panose="02040503050406030204" pitchFamily="18" charset="0"/>
                      </a:rPr>
                      <m:t>3</m:t>
                    </m:r>
                    <m:r>
                      <a:rPr lang="en-US" altLang="ko-KR" sz="2000" i="1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ko-KR" sz="2000" i="1">
                        <a:latin typeface="Cambria Math" panose="02040503050406030204" pitchFamily="18" charset="0"/>
                      </a:rPr>
                      <m:t> × </m:t>
                    </m:r>
                    <m:r>
                      <a:rPr lang="en-US" altLang="ko-KR" sz="2000" i="1">
                        <a:latin typeface="Cambria Math" panose="02040503050406030204" pitchFamily="18" charset="0"/>
                      </a:rPr>
                      <m:t>𝑊𝑗𝑖</m:t>
                    </m:r>
                    <m:r>
                      <a:rPr lang="en-US" altLang="ko-KR" sz="2000" i="1">
                        <a:latin typeface="Cambria Math" panose="02040503050406030204" pitchFamily="18" charset="0"/>
                      </a:rPr>
                      <m:t>) + 2² × </m:t>
                    </m:r>
                    <m:r>
                      <a:rPr lang="el-GR" altLang="ko-KR" sz="2000" i="1">
                        <a:latin typeface="Cambria Math" panose="02040503050406030204" pitchFamily="18" charset="0"/>
                      </a:rPr>
                      <m:t>𝛴</m:t>
                    </m:r>
                    <m:r>
                      <a:rPr lang="el-GR" altLang="ko-KR" sz="200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ko-KR" sz="2000" i="1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ko-KR" sz="2000" i="1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altLang="ko-KR" sz="2000" i="1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ko-KR" sz="2000" i="1">
                        <a:latin typeface="Cambria Math" panose="02040503050406030204" pitchFamily="18" charset="0"/>
                      </a:rPr>
                      <m:t> × </m:t>
                    </m:r>
                    <m:r>
                      <a:rPr lang="en-US" altLang="ko-KR" sz="2000" i="1">
                        <a:latin typeface="Cambria Math" panose="02040503050406030204" pitchFamily="18" charset="0"/>
                      </a:rPr>
                      <m:t>𝑊𝑗𝑖</m:t>
                    </m:r>
                    <m:r>
                      <a:rPr lang="en-US" altLang="ko-KR" sz="2000" i="1">
                        <a:latin typeface="Cambria Math" panose="02040503050406030204" pitchFamily="18" charset="0"/>
                      </a:rPr>
                      <m:t>) + 2¹ × </m:t>
                    </m:r>
                    <m:r>
                      <a:rPr lang="el-GR" altLang="ko-KR" sz="2000" i="1">
                        <a:latin typeface="Cambria Math" panose="02040503050406030204" pitchFamily="18" charset="0"/>
                      </a:rPr>
                      <m:t>𝛴</m:t>
                    </m:r>
                    <m:r>
                      <a:rPr lang="el-GR" altLang="ko-KR" sz="200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ko-KR" sz="2000" i="1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ko-KR" sz="2000" i="1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altLang="ko-KR" sz="2000" i="1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ko-KR" sz="2000" i="1">
                        <a:latin typeface="Cambria Math" panose="02040503050406030204" pitchFamily="18" charset="0"/>
                      </a:rPr>
                      <m:t> × </m:t>
                    </m:r>
                    <m:r>
                      <a:rPr lang="en-US" altLang="ko-KR" sz="2000" i="1">
                        <a:latin typeface="Cambria Math" panose="02040503050406030204" pitchFamily="18" charset="0"/>
                      </a:rPr>
                      <m:t>𝑊𝑗𝑖</m:t>
                    </m:r>
                    <m:r>
                      <a:rPr lang="en-US" altLang="ko-KR" sz="2000" i="1">
                        <a:latin typeface="Cambria Math" panose="02040503050406030204" pitchFamily="18" charset="0"/>
                      </a:rPr>
                      <m:t>) + 2⁰ × </m:t>
                    </m:r>
                    <m:r>
                      <a:rPr lang="el-GR" altLang="ko-KR" sz="2000" i="1">
                        <a:latin typeface="Cambria Math" panose="02040503050406030204" pitchFamily="18" charset="0"/>
                      </a:rPr>
                      <m:t>𝛴</m:t>
                    </m:r>
                    <m:r>
                      <a:rPr lang="el-GR" altLang="ko-KR" sz="200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ko-KR" sz="2000" i="1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ko-KR" sz="2000" i="1"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altLang="ko-KR" sz="2000" i="1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ko-KR" sz="2000" i="1">
                        <a:latin typeface="Cambria Math" panose="02040503050406030204" pitchFamily="18" charset="0"/>
                      </a:rPr>
                      <m:t> × </m:t>
                    </m:r>
                    <m:r>
                      <a:rPr lang="en-US" altLang="ko-KR" sz="2000" i="1">
                        <a:latin typeface="Cambria Math" panose="02040503050406030204" pitchFamily="18" charset="0"/>
                      </a:rPr>
                      <m:t>𝑊𝑗𝑖</m:t>
                    </m:r>
                    <m:r>
                      <a:rPr lang="en-US" altLang="ko-KR" sz="20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ko-KR" altLang="en-US" sz="2000" dirty="0">
                    <a:solidFill>
                      <a:schemeClr val="tx1"/>
                    </a:solidFill>
                  </a:rPr>
                  <a:t>을 표현함</a:t>
                </a:r>
                <a:endParaRPr lang="en-US" altLang="ko-KR" sz="2000" dirty="0">
                  <a:solidFill>
                    <a:schemeClr val="tx1"/>
                  </a:solidFill>
                </a:endParaRPr>
              </a:p>
              <a:p>
                <a:pPr marL="342900" indent="-342900">
                  <a:lnSpc>
                    <a:spcPct val="150000"/>
                  </a:lnSpc>
                  <a:buFont typeface="Wingdings" panose="05000000000000000000" pitchFamily="2" charset="2"/>
                  <a:buChar char="ü"/>
                </a:pPr>
                <a:r>
                  <a:rPr lang="en-US" altLang="ko-KR" sz="2000" dirty="0">
                    <a:solidFill>
                      <a:schemeClr val="tx1"/>
                    </a:solidFill>
                  </a:rPr>
                  <a:t>(Ani: </a:t>
                </a:r>
                <a:r>
                  <a:rPr lang="en-US" altLang="ko-KR" sz="2000" dirty="0" err="1">
                    <a:solidFill>
                      <a:schemeClr val="tx1"/>
                    </a:solidFill>
                  </a:rPr>
                  <a:t>i</a:t>
                </a:r>
                <a:r>
                  <a:rPr lang="ko-KR" altLang="en-US" sz="2000" dirty="0">
                    <a:solidFill>
                      <a:schemeClr val="tx1"/>
                    </a:solidFill>
                  </a:rPr>
                  <a:t>번째 </a:t>
                </a:r>
                <a:r>
                  <a:rPr lang="en-US" altLang="ko-KR" sz="2000" dirty="0">
                    <a:solidFill>
                      <a:schemeClr val="tx1"/>
                    </a:solidFill>
                  </a:rPr>
                  <a:t>input</a:t>
                </a:r>
                <a:r>
                  <a:rPr lang="ko-KR" altLang="en-US" sz="2000" dirty="0">
                    <a:solidFill>
                      <a:schemeClr val="tx1"/>
                    </a:solidFill>
                  </a:rPr>
                  <a:t>의 </a:t>
                </a:r>
                <a:r>
                  <a:rPr lang="en-US" altLang="ko-KR" sz="2000" dirty="0">
                    <a:solidFill>
                      <a:schemeClr val="tx1"/>
                    </a:solidFill>
                  </a:rPr>
                  <a:t>n</a:t>
                </a:r>
                <a:r>
                  <a:rPr lang="ko-KR" altLang="en-US" sz="2000" dirty="0">
                    <a:solidFill>
                      <a:schemeClr val="tx1"/>
                    </a:solidFill>
                  </a:rPr>
                  <a:t>번째 비트</a:t>
                </a:r>
                <a:r>
                  <a:rPr lang="en-US" altLang="ko-KR" sz="2000" dirty="0">
                    <a:solidFill>
                      <a:schemeClr val="tx1"/>
                    </a:solidFill>
                  </a:rPr>
                  <a:t>, </a:t>
                </a:r>
                <a:r>
                  <a:rPr lang="en-US" altLang="ko-KR" sz="2000" dirty="0" err="1">
                    <a:solidFill>
                      <a:schemeClr val="tx1"/>
                    </a:solidFill>
                  </a:rPr>
                  <a:t>Wji</a:t>
                </a:r>
                <a:r>
                  <a:rPr lang="en-US" altLang="ko-KR" sz="2000" dirty="0">
                    <a:solidFill>
                      <a:schemeClr val="tx1"/>
                    </a:solidFill>
                  </a:rPr>
                  <a:t>: j</a:t>
                </a:r>
                <a:r>
                  <a:rPr lang="ko-KR" altLang="en-US" sz="2000" dirty="0">
                    <a:solidFill>
                      <a:schemeClr val="tx1"/>
                    </a:solidFill>
                  </a:rPr>
                  <a:t>번째 출력을 위한 </a:t>
                </a:r>
                <a:r>
                  <a:rPr lang="en-US" altLang="ko-KR" sz="2000" dirty="0" err="1">
                    <a:solidFill>
                      <a:schemeClr val="tx1"/>
                    </a:solidFill>
                  </a:rPr>
                  <a:t>i</a:t>
                </a:r>
                <a:r>
                  <a:rPr lang="ko-KR" altLang="en-US" sz="2000" dirty="0">
                    <a:solidFill>
                      <a:schemeClr val="tx1"/>
                    </a:solidFill>
                  </a:rPr>
                  <a:t>번째 가중치</a:t>
                </a:r>
                <a:r>
                  <a:rPr lang="en-US" altLang="ko-KR" sz="2000" dirty="0">
                    <a:solidFill>
                      <a:schemeClr val="tx1"/>
                    </a:solidFill>
                  </a:rPr>
                  <a:t>)</a:t>
                </a:r>
                <a:endParaRPr lang="ko-KR" alt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894277B-51FD-E2B0-B237-EBE1346DB2E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24800" y="2493451"/>
                <a:ext cx="10210800" cy="6086666"/>
              </a:xfrm>
              <a:prstGeom prst="rect">
                <a:avLst/>
              </a:prstGeom>
              <a:blipFill>
                <a:blip r:embed="rId3"/>
                <a:stretch>
                  <a:fillRect l="-657" b="-902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843946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B6C793-1421-40D6-0C95-FFBF4419DE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>
            <a:extLst>
              <a:ext uri="{FF2B5EF4-FFF2-40B4-BE49-F238E27FC236}">
                <a16:creationId xmlns:a16="http://schemas.microsoft.com/office/drawing/2014/main" id="{F5D55FA8-C6C9-3A75-CB6A-BB236D9E1465}"/>
              </a:ext>
            </a:extLst>
          </p:cNvPr>
          <p:cNvSpPr txBox="1"/>
          <p:nvPr/>
        </p:nvSpPr>
        <p:spPr>
          <a:xfrm>
            <a:off x="789043" y="347536"/>
            <a:ext cx="9877453" cy="8394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993"/>
              </a:lnSpc>
            </a:pPr>
            <a:r>
              <a:rPr lang="en-US" sz="4400" b="1" dirty="0">
                <a:solidFill>
                  <a:srgbClr val="2F1693"/>
                </a:solidFill>
                <a:latin typeface="경기천년제목 Bold"/>
                <a:ea typeface="경기천년제목 Bold"/>
                <a:cs typeface="경기천년제목 Bold"/>
                <a:sym typeface="경기천년제목 Bold"/>
              </a:rPr>
              <a:t>III. Implementation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5AA51C5-8277-EDFC-E6EE-53CA9C6FA6FF}"/>
              </a:ext>
            </a:extLst>
          </p:cNvPr>
          <p:cNvSpPr txBox="1"/>
          <p:nvPr/>
        </p:nvSpPr>
        <p:spPr>
          <a:xfrm>
            <a:off x="789043" y="1245218"/>
            <a:ext cx="147557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1. </a:t>
            </a:r>
            <a:r>
              <a:rPr lang="ko-KR" altLang="en-US" sz="3200" dirty="0"/>
              <a:t>에너지 효율성과 처리량을 향상시키기 위해 </a:t>
            </a:r>
            <a:r>
              <a:rPr lang="en-US" altLang="ko-KR" sz="3200" dirty="0"/>
              <a:t>DVS </a:t>
            </a:r>
            <a:r>
              <a:rPr lang="ko-KR" altLang="en-US" sz="3200" dirty="0"/>
              <a:t>및 구성 최적화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1F807A-6CD8-ECFC-E430-E048376C11A7}"/>
              </a:ext>
            </a:extLst>
          </p:cNvPr>
          <p:cNvSpPr txBox="1"/>
          <p:nvPr/>
        </p:nvSpPr>
        <p:spPr>
          <a:xfrm>
            <a:off x="8458200" y="2610660"/>
            <a:ext cx="8894796" cy="71979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/>
              <a:t>Mode</a:t>
            </a:r>
            <a:r>
              <a:rPr lang="ko-KR" altLang="en-US" sz="2000" b="1" dirty="0"/>
              <a:t>에 따른 </a:t>
            </a:r>
            <a:r>
              <a:rPr lang="en-US" altLang="ko-KR" sz="2000" b="1" dirty="0"/>
              <a:t>DVS(Dynamic Voltage Scaling)</a:t>
            </a:r>
            <a:r>
              <a:rPr lang="ko-KR" altLang="en-US" sz="2000" b="1" dirty="0"/>
              <a:t> 적용</a:t>
            </a:r>
            <a:endParaRPr lang="en-US" altLang="ko-KR" sz="2000" b="1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2000" dirty="0"/>
              <a:t>weight</a:t>
            </a:r>
            <a:r>
              <a:rPr lang="ko-KR" altLang="en-US" sz="2000" dirty="0"/>
              <a:t> 업데이트 시에</a:t>
            </a:r>
            <a:r>
              <a:rPr lang="en-US" altLang="ko-KR" sz="2000" dirty="0"/>
              <a:t> </a:t>
            </a:r>
            <a:r>
              <a:rPr lang="ko-KR" altLang="en-US" sz="2000" dirty="0"/>
              <a:t>높은 신뢰성을 위한 </a:t>
            </a:r>
            <a:r>
              <a:rPr lang="en-US" altLang="ko-KR" sz="2000" dirty="0"/>
              <a:t>0.8V </a:t>
            </a:r>
            <a:r>
              <a:rPr lang="ko-KR" altLang="en-US" sz="2000" dirty="0"/>
              <a:t>사용함</a:t>
            </a:r>
            <a:endParaRPr lang="en-US" altLang="ko-KR" sz="2000" dirty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ko-KR" dirty="0"/>
              <a:t>25</a:t>
            </a:r>
            <a:r>
              <a:rPr lang="ko-KR" altLang="en-US" dirty="0"/>
              <a:t>℃기준</a:t>
            </a:r>
            <a:r>
              <a:rPr lang="en-US" altLang="ko-KR" dirty="0"/>
              <a:t>,</a:t>
            </a:r>
            <a:r>
              <a:rPr lang="ko-KR" altLang="en-US" dirty="0"/>
              <a:t>  </a:t>
            </a:r>
            <a:r>
              <a:rPr lang="en-US" altLang="ko-KR" dirty="0"/>
              <a:t>4bit weight 256x64</a:t>
            </a:r>
            <a:r>
              <a:rPr lang="ko-KR" altLang="en-US" dirty="0"/>
              <a:t>개를 </a:t>
            </a:r>
            <a:r>
              <a:rPr lang="en-US" altLang="ko-KR" dirty="0"/>
              <a:t>update</a:t>
            </a:r>
            <a:r>
              <a:rPr lang="ko-KR" altLang="en-US" dirty="0"/>
              <a:t>시</a:t>
            </a:r>
            <a:r>
              <a:rPr lang="en-US" altLang="ko-KR" dirty="0"/>
              <a:t> 0.4μs </a:t>
            </a:r>
            <a:r>
              <a:rPr lang="ko-KR" altLang="en-US" dirty="0"/>
              <a:t>지연이 발생  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2000" dirty="0"/>
              <a:t>MAC </a:t>
            </a:r>
            <a:r>
              <a:rPr lang="ko-KR" altLang="en-US" sz="2000" dirty="0"/>
              <a:t>연산시에</a:t>
            </a:r>
            <a:r>
              <a:rPr lang="en-US" altLang="ko-KR" sz="2000" dirty="0"/>
              <a:t> </a:t>
            </a:r>
            <a:r>
              <a:rPr lang="ko-KR" altLang="en-US" sz="2000" dirty="0"/>
              <a:t>이미 저장된 </a:t>
            </a:r>
            <a:r>
              <a:rPr lang="en-US" altLang="ko-KR" sz="2000" dirty="0"/>
              <a:t>weight</a:t>
            </a:r>
            <a:r>
              <a:rPr lang="ko-KR" altLang="en-US" sz="2000" dirty="0"/>
              <a:t>를 읽기만 하므로</a:t>
            </a:r>
            <a:r>
              <a:rPr lang="en-US" altLang="ko-KR" sz="2000" dirty="0"/>
              <a:t> 0.68V</a:t>
            </a:r>
            <a:r>
              <a:rPr lang="ko-KR" altLang="en-US" sz="2000" dirty="0"/>
              <a:t>에서도 동작 가능</a:t>
            </a:r>
            <a:endParaRPr lang="en-US" altLang="ko-KR" sz="2000" dirty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ko-KR" dirty="0"/>
              <a:t>97TOPS/W(4b weight/4b input activations)</a:t>
            </a:r>
            <a:r>
              <a:rPr lang="ko-KR" altLang="en-US" dirty="0"/>
              <a:t>성능을 가짐</a:t>
            </a: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sz="2000" b="1" dirty="0"/>
              <a:t>덧셈 트리 전가산기 구성 최적화	</a:t>
            </a:r>
            <a:endParaRPr lang="en-US" altLang="ko-KR" sz="2000" b="1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2000" dirty="0"/>
              <a:t>14T FA : </a:t>
            </a:r>
            <a:r>
              <a:rPr lang="ko-KR" altLang="en-US" sz="2000" dirty="0"/>
              <a:t> 빠르고</a:t>
            </a:r>
            <a:r>
              <a:rPr lang="en-US" altLang="ko-KR" sz="2000" dirty="0"/>
              <a:t>, </a:t>
            </a:r>
            <a:r>
              <a:rPr lang="ko-KR" altLang="en-US" sz="2000" dirty="0"/>
              <a:t>전력소모가 적으나</a:t>
            </a:r>
            <a:r>
              <a:rPr lang="en-US" altLang="ko-KR" sz="2000" dirty="0"/>
              <a:t>, </a:t>
            </a:r>
            <a:r>
              <a:rPr lang="ko-KR" altLang="en-US" sz="2000" dirty="0"/>
              <a:t>노이즈에 약함 </a:t>
            </a:r>
            <a:endParaRPr lang="en-US" altLang="ko-KR" sz="20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2000" dirty="0"/>
              <a:t>28T FA : </a:t>
            </a:r>
            <a:r>
              <a:rPr lang="ko-KR" altLang="en-US" sz="2000" dirty="0"/>
              <a:t>안정적이지만 전력</a:t>
            </a:r>
            <a:r>
              <a:rPr lang="en-US" altLang="ko-KR" sz="2000" dirty="0"/>
              <a:t>, </a:t>
            </a:r>
            <a:r>
              <a:rPr lang="ko-KR" altLang="en-US" sz="2000" dirty="0"/>
              <a:t>면적 소모가 큼</a:t>
            </a:r>
            <a:endParaRPr lang="en-US" altLang="ko-KR" sz="2000" dirty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ko-KR" dirty="0"/>
              <a:t>interleaving</a:t>
            </a:r>
            <a:r>
              <a:rPr lang="ko-KR" altLang="en-US" dirty="0"/>
              <a:t> 배치하여 성능</a:t>
            </a:r>
            <a:r>
              <a:rPr lang="en-US" altLang="ko-KR" dirty="0"/>
              <a:t>,</a:t>
            </a:r>
            <a:r>
              <a:rPr lang="ko-KR" altLang="en-US" dirty="0"/>
              <a:t>전력</a:t>
            </a:r>
            <a:r>
              <a:rPr lang="en-US" altLang="ko-KR" dirty="0"/>
              <a:t>,</a:t>
            </a:r>
            <a:r>
              <a:rPr lang="ko-KR" altLang="en-US" dirty="0"/>
              <a:t>면적의 균형을 맞춰 </a:t>
            </a:r>
            <a:r>
              <a:rPr lang="en-US" altLang="ko-KR" dirty="0"/>
              <a:t>TOPS/W 30%</a:t>
            </a:r>
            <a:r>
              <a:rPr lang="ko-KR" altLang="en-US" dirty="0"/>
              <a:t>향상</a:t>
            </a: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sz="2000" b="1" dirty="0"/>
              <a:t>Input activation, weights</a:t>
            </a:r>
            <a:r>
              <a:rPr lang="ko-KR" altLang="en-US" sz="2000" b="1" dirty="0"/>
              <a:t>의 </a:t>
            </a:r>
            <a:r>
              <a:rPr lang="en-US" altLang="ko-KR" sz="2000" b="1" dirty="0"/>
              <a:t>bits </a:t>
            </a:r>
            <a:r>
              <a:rPr lang="ko-KR" altLang="en-US" sz="2000" b="1" dirty="0"/>
              <a:t>구성</a:t>
            </a:r>
            <a:endParaRPr lang="en-US" altLang="ko-KR" sz="2000" b="1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2000" dirty="0">
                <a:latin typeface="+mj-lt"/>
                <a:ea typeface="+mj-ea"/>
              </a:rPr>
              <a:t>Input</a:t>
            </a:r>
            <a:r>
              <a:rPr lang="ko-KR" altLang="en-US" sz="2000" dirty="0">
                <a:latin typeface="+mj-lt"/>
                <a:ea typeface="+mj-ea"/>
              </a:rPr>
              <a:t> </a:t>
            </a:r>
            <a:r>
              <a:rPr lang="en-US" altLang="ko-KR" sz="2000" dirty="0">
                <a:latin typeface="+mj-lt"/>
                <a:ea typeface="+mj-ea"/>
              </a:rPr>
              <a:t>activations</a:t>
            </a:r>
            <a:r>
              <a:rPr lang="ko-KR" altLang="en-US" sz="2000" dirty="0">
                <a:latin typeface="+mj-ea"/>
                <a:ea typeface="+mj-ea"/>
              </a:rPr>
              <a:t>의 </a:t>
            </a:r>
            <a:r>
              <a:rPr lang="en-US" altLang="ko-KR" sz="2000" dirty="0">
                <a:latin typeface="+mj-lt"/>
                <a:ea typeface="+mj-ea"/>
              </a:rPr>
              <a:t>toggle rate </a:t>
            </a:r>
            <a:r>
              <a:rPr lang="ko-KR" altLang="en-US" sz="2000" dirty="0">
                <a:latin typeface="+mj-ea"/>
                <a:ea typeface="+mj-ea"/>
              </a:rPr>
              <a:t>낮을수록</a:t>
            </a:r>
            <a:r>
              <a:rPr lang="en-US" altLang="ko-KR" sz="2000" dirty="0">
                <a:latin typeface="+mj-ea"/>
                <a:ea typeface="+mj-ea"/>
              </a:rPr>
              <a:t> </a:t>
            </a:r>
            <a:r>
              <a:rPr lang="ko-KR" altLang="en-US" sz="2000" dirty="0">
                <a:latin typeface="+mj-ea"/>
                <a:ea typeface="+mj-ea"/>
              </a:rPr>
              <a:t>전력 감소 </a:t>
            </a:r>
            <a:r>
              <a:rPr lang="en-US" altLang="ko-KR" sz="2000" dirty="0">
                <a:latin typeface="+mj-ea"/>
                <a:ea typeface="+mj-ea"/>
              </a:rPr>
              <a:t>: </a:t>
            </a:r>
            <a:r>
              <a:rPr lang="en-US" altLang="ko-KR" sz="2000" i="0" dirty="0">
                <a:solidFill>
                  <a:srgbClr val="000000"/>
                </a:solidFill>
                <a:effectLst/>
                <a:latin typeface="+mj-lt"/>
                <a:ea typeface="+mj-ea"/>
              </a:rPr>
              <a:t>P = C×V²×f×</a:t>
            </a:r>
            <a:r>
              <a:rPr lang="el-GR" altLang="ko-KR" sz="2000" i="0" dirty="0">
                <a:solidFill>
                  <a:srgbClr val="000000"/>
                </a:solidFill>
                <a:effectLst/>
                <a:latin typeface="+mj-lt"/>
                <a:ea typeface="+mj-ea"/>
              </a:rPr>
              <a:t>α</a:t>
            </a:r>
            <a:r>
              <a:rPr lang="en-US" altLang="ko-KR" sz="2000" i="0" dirty="0">
                <a:solidFill>
                  <a:srgbClr val="000000"/>
                </a:solidFill>
                <a:effectLst/>
                <a:latin typeface="+mj-lt"/>
                <a:ea typeface="+mj-ea"/>
              </a:rPr>
              <a:t>(</a:t>
            </a:r>
            <a:r>
              <a:rPr lang="en-US" altLang="ko-KR" sz="2000" dirty="0">
                <a:solidFill>
                  <a:srgbClr val="000000"/>
                </a:solidFill>
                <a:latin typeface="+mj-lt"/>
                <a:ea typeface="+mj-ea"/>
              </a:rPr>
              <a:t>toggle </a:t>
            </a:r>
            <a:r>
              <a:rPr lang="en-US" altLang="ko-KR" sz="2000" i="0" dirty="0">
                <a:solidFill>
                  <a:srgbClr val="000000"/>
                </a:solidFill>
                <a:effectLst/>
                <a:latin typeface="+mj-lt"/>
                <a:ea typeface="+mj-ea"/>
              </a:rPr>
              <a:t>rate), capacitor </a:t>
            </a:r>
            <a:r>
              <a:rPr lang="ko-KR" altLang="en-US" sz="2000" dirty="0">
                <a:solidFill>
                  <a:srgbClr val="000000"/>
                </a:solidFill>
                <a:latin typeface="+mj-lt"/>
                <a:ea typeface="+mj-ea"/>
              </a:rPr>
              <a:t>충</a:t>
            </a:r>
            <a:r>
              <a:rPr lang="en-US" altLang="ko-KR" sz="2000" dirty="0">
                <a:solidFill>
                  <a:srgbClr val="000000"/>
                </a:solidFill>
                <a:latin typeface="+mj-lt"/>
                <a:ea typeface="+mj-ea"/>
              </a:rPr>
              <a:t>/</a:t>
            </a:r>
            <a:r>
              <a:rPr lang="ko-KR" altLang="en-US" sz="2000" dirty="0">
                <a:solidFill>
                  <a:srgbClr val="000000"/>
                </a:solidFill>
                <a:latin typeface="+mj-lt"/>
                <a:ea typeface="+mj-ea"/>
              </a:rPr>
              <a:t>방전 횟수에 따라 에너지 소모량 증감</a:t>
            </a:r>
            <a:endParaRPr lang="en-US" altLang="ko-KR" sz="2000" i="0" dirty="0">
              <a:solidFill>
                <a:srgbClr val="000000"/>
              </a:solidFill>
              <a:effectLst/>
              <a:latin typeface="+mj-lt"/>
              <a:ea typeface="+mj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2000" dirty="0"/>
              <a:t>weight sparsity</a:t>
            </a:r>
            <a:r>
              <a:rPr lang="ko-KR" altLang="en-US" sz="2000" dirty="0"/>
              <a:t>가 높을수록 에너지 소모감소 </a:t>
            </a:r>
            <a:r>
              <a:rPr lang="en-US" altLang="ko-KR" sz="2000" dirty="0"/>
              <a:t>: </a:t>
            </a:r>
            <a:r>
              <a:rPr lang="ko-KR" altLang="en-US" sz="2000" dirty="0"/>
              <a:t>곱셈결과가 </a:t>
            </a:r>
            <a:r>
              <a:rPr lang="en-US" altLang="ko-KR" sz="2000" dirty="0"/>
              <a:t>0</a:t>
            </a:r>
            <a:r>
              <a:rPr lang="ko-KR" altLang="en-US" sz="2000" dirty="0"/>
              <a:t>으로</a:t>
            </a:r>
            <a:r>
              <a:rPr lang="en-US" altLang="ko-KR" sz="2000" dirty="0"/>
              <a:t>, </a:t>
            </a:r>
            <a:r>
              <a:rPr lang="ko-KR" altLang="en-US" sz="2000" dirty="0"/>
              <a:t>내부적으로 </a:t>
            </a:r>
            <a:r>
              <a:rPr lang="en-US" altLang="ko-KR" sz="2000" dirty="0"/>
              <a:t>switching </a:t>
            </a:r>
            <a:r>
              <a:rPr lang="ko-KR" altLang="en-US" sz="2000" dirty="0"/>
              <a:t>감소</a:t>
            </a:r>
            <a:endParaRPr lang="en-US" altLang="ko-KR" sz="2000" dirty="0"/>
          </a:p>
        </p:txBody>
      </p:sp>
      <p:pic>
        <p:nvPicPr>
          <p:cNvPr id="3" name="그림 2" descr="텍스트, 도표, 스크린샷, 번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C0721527-5BC4-546B-B448-482C0D2E3A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64" t="33378" r="23750" b="13985"/>
          <a:stretch/>
        </p:blipFill>
        <p:spPr>
          <a:xfrm>
            <a:off x="789043" y="2610660"/>
            <a:ext cx="7200000" cy="6218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8923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C1ABA9-5032-5AC3-3506-A93A33D01C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>
            <a:extLst>
              <a:ext uri="{FF2B5EF4-FFF2-40B4-BE49-F238E27FC236}">
                <a16:creationId xmlns:a16="http://schemas.microsoft.com/office/drawing/2014/main" id="{305D17C5-F07C-BA03-841C-A2AE4D9B39C9}"/>
              </a:ext>
            </a:extLst>
          </p:cNvPr>
          <p:cNvSpPr txBox="1"/>
          <p:nvPr/>
        </p:nvSpPr>
        <p:spPr>
          <a:xfrm>
            <a:off x="789043" y="347536"/>
            <a:ext cx="9877453" cy="8394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993"/>
              </a:lnSpc>
            </a:pPr>
            <a:r>
              <a:rPr lang="en-US" sz="4400" b="1" dirty="0">
                <a:solidFill>
                  <a:srgbClr val="2F1693"/>
                </a:solidFill>
                <a:latin typeface="경기천년제목 Bold"/>
                <a:ea typeface="경기천년제목 Bold"/>
                <a:cs typeface="경기천년제목 Bold"/>
                <a:sym typeface="경기천년제목 Bold"/>
              </a:rPr>
              <a:t>III. Implementation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C943518-2F1B-BB5E-B2F8-FC7B73E94162}"/>
              </a:ext>
            </a:extLst>
          </p:cNvPr>
          <p:cNvSpPr txBox="1"/>
          <p:nvPr/>
        </p:nvSpPr>
        <p:spPr>
          <a:xfrm>
            <a:off x="789043" y="1245218"/>
            <a:ext cx="131555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2. </a:t>
            </a:r>
            <a:r>
              <a:rPr lang="ko-KR" altLang="en-US" sz="3200" dirty="0"/>
              <a:t>다양한 신경망 구조 확장성 및 </a:t>
            </a:r>
            <a:r>
              <a:rPr lang="en-US" altLang="ko-KR" sz="3200" dirty="0"/>
              <a:t>Programmability</a:t>
            </a:r>
            <a:endParaRPr lang="ko-KR" altLang="en-US" sz="3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69DFAA-6A6D-6CF2-CFD2-E88A45145A94}"/>
              </a:ext>
            </a:extLst>
          </p:cNvPr>
          <p:cNvSpPr txBox="1"/>
          <p:nvPr/>
        </p:nvSpPr>
        <p:spPr>
          <a:xfrm>
            <a:off x="8458200" y="2705100"/>
            <a:ext cx="9372599" cy="6366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/>
              <a:t>구조 확장성</a:t>
            </a:r>
            <a:endParaRPr lang="en-US" altLang="ko-KR" sz="2000" b="1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2000" dirty="0"/>
              <a:t>CIM macro</a:t>
            </a:r>
            <a:r>
              <a:rPr lang="ko-KR" altLang="en-US" sz="2000" dirty="0"/>
              <a:t>를 병렬</a:t>
            </a:r>
            <a:r>
              <a:rPr lang="en-US" altLang="ko-KR" sz="2000" dirty="0"/>
              <a:t>, </a:t>
            </a:r>
            <a:r>
              <a:rPr lang="ko-KR" altLang="en-US" sz="2000" dirty="0"/>
              <a:t>직렬 또는 </a:t>
            </a:r>
            <a:r>
              <a:rPr lang="en-US" altLang="ko-KR" sz="2000" dirty="0"/>
              <a:t>2D </a:t>
            </a:r>
            <a:r>
              <a:rPr lang="ko-KR" altLang="en-US" sz="2000" dirty="0"/>
              <a:t>배열 형태로 구성 가능</a:t>
            </a:r>
            <a:endParaRPr lang="en-US" altLang="ko-KR" sz="2000" dirty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o-KR" altLang="en-US" dirty="0"/>
              <a:t>다양한 신경망</a:t>
            </a:r>
            <a:r>
              <a:rPr lang="en-US" altLang="ko-KR" dirty="0"/>
              <a:t> </a:t>
            </a:r>
            <a:r>
              <a:rPr lang="ko-KR" altLang="en-US" dirty="0"/>
              <a:t>구조 지원 가능 </a:t>
            </a:r>
            <a:endParaRPr lang="en-US" altLang="ko-KR" dirty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ko-KR" dirty="0"/>
              <a:t>3</a:t>
            </a:r>
            <a:r>
              <a:rPr lang="ko-KR" altLang="en-US" dirty="0"/>
              <a:t>개의 </a:t>
            </a:r>
            <a:r>
              <a:rPr lang="en-US" altLang="ko-KR" dirty="0"/>
              <a:t>CIM macro</a:t>
            </a:r>
            <a:r>
              <a:rPr lang="ko-KR" altLang="en-US" dirty="0"/>
              <a:t>를 </a:t>
            </a:r>
            <a:r>
              <a:rPr lang="en-US" altLang="ko-KR" dirty="0"/>
              <a:t>cascaded(</a:t>
            </a:r>
            <a:r>
              <a:rPr lang="ko-KR" altLang="en-US" dirty="0"/>
              <a:t>직렬</a:t>
            </a:r>
            <a:r>
              <a:rPr lang="en-US" altLang="ko-KR" dirty="0"/>
              <a:t>)</a:t>
            </a:r>
            <a:r>
              <a:rPr lang="ko-KR" altLang="en-US" dirty="0"/>
              <a:t>로 연결 </a:t>
            </a:r>
            <a:r>
              <a:rPr lang="en-US" altLang="ko-KR" dirty="0"/>
              <a:t>: </a:t>
            </a:r>
            <a:r>
              <a:rPr lang="ko-KR" altLang="en-US" dirty="0"/>
              <a:t> </a:t>
            </a:r>
            <a:r>
              <a:rPr lang="en-US" altLang="ko-KR" dirty="0"/>
              <a:t>3x3 </a:t>
            </a:r>
            <a:r>
              <a:rPr lang="ko-KR" altLang="en-US" dirty="0"/>
              <a:t>필터에 </a:t>
            </a:r>
            <a:r>
              <a:rPr lang="en-US" altLang="ko-KR" dirty="0"/>
              <a:t>64</a:t>
            </a:r>
            <a:r>
              <a:rPr lang="ko-KR" altLang="en-US" dirty="0"/>
              <a:t>채널 </a:t>
            </a:r>
            <a:r>
              <a:rPr lang="en-US" altLang="ko-KR" dirty="0"/>
              <a:t>convolution </a:t>
            </a:r>
            <a:r>
              <a:rPr lang="ko-KR" altLang="en-US" dirty="0"/>
              <a:t>연산 가능</a:t>
            </a: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sz="2000" b="1" dirty="0"/>
          </a:p>
          <a:p>
            <a:pPr>
              <a:lnSpc>
                <a:spcPct val="150000"/>
              </a:lnSpc>
            </a:pPr>
            <a:r>
              <a:rPr lang="en-US" altLang="ko-KR" sz="2000" b="1" dirty="0"/>
              <a:t>Programmability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2000" dirty="0"/>
              <a:t>Input</a:t>
            </a:r>
            <a:r>
              <a:rPr lang="ko-KR" altLang="en-US" sz="2000" dirty="0"/>
              <a:t>과 </a:t>
            </a:r>
            <a:r>
              <a:rPr lang="en-US" altLang="ko-KR" sz="2000" dirty="0"/>
              <a:t>weight</a:t>
            </a:r>
            <a:r>
              <a:rPr lang="ko-KR" altLang="en-US" sz="2000" dirty="0"/>
              <a:t>는 각각 </a:t>
            </a:r>
            <a:r>
              <a:rPr lang="en-US" altLang="ko-KR" sz="2000" dirty="0"/>
              <a:t>signed/unsigned </a:t>
            </a:r>
            <a:r>
              <a:rPr lang="ko-KR" altLang="en-US" sz="2000" dirty="0"/>
              <a:t>설정 가능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2000" dirty="0"/>
              <a:t>4/8/12/16bit weight precision </a:t>
            </a:r>
            <a:r>
              <a:rPr lang="ko-KR" altLang="en-US" sz="2000" dirty="0"/>
              <a:t>지원</a:t>
            </a:r>
            <a:endParaRPr lang="en-US" altLang="ko-KR" sz="2000" dirty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o-KR" altLang="en-US" dirty="0"/>
              <a:t>신경망 구조에 따라 유연한 데이터 표현 가능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2000" dirty="0"/>
              <a:t>MAC </a:t>
            </a:r>
            <a:r>
              <a:rPr lang="ko-KR" altLang="en-US" sz="2000" dirty="0"/>
              <a:t>연산을 하면서 </a:t>
            </a:r>
            <a:r>
              <a:rPr lang="en-US" altLang="ko-KR" sz="2000" dirty="0"/>
              <a:t>input</a:t>
            </a:r>
            <a:r>
              <a:rPr lang="ko-KR" altLang="en-US" sz="2000" dirty="0"/>
              <a:t> </a:t>
            </a:r>
            <a:r>
              <a:rPr lang="en-US" altLang="ko-KR" sz="2000" dirty="0"/>
              <a:t>activations</a:t>
            </a:r>
            <a:r>
              <a:rPr lang="ko-KR" altLang="en-US" sz="2000" dirty="0"/>
              <a:t>이 </a:t>
            </a:r>
            <a:r>
              <a:rPr lang="en-US" altLang="ko-KR" sz="2000" dirty="0"/>
              <a:t>0</a:t>
            </a:r>
            <a:r>
              <a:rPr lang="ko-KR" altLang="en-US" sz="2000" dirty="0"/>
              <a:t>인 </a:t>
            </a:r>
            <a:r>
              <a:rPr lang="en-US" altLang="ko-KR" sz="2000" dirty="0"/>
              <a:t>weights</a:t>
            </a:r>
            <a:r>
              <a:rPr lang="ko-KR" altLang="en-US" sz="2000" dirty="0"/>
              <a:t>값을 동시에 업데이트 가능</a:t>
            </a:r>
            <a:endParaRPr lang="en-US" altLang="ko-KR" sz="2000" dirty="0"/>
          </a:p>
          <a:p>
            <a:pPr>
              <a:lnSpc>
                <a:spcPct val="150000"/>
              </a:lnSpc>
            </a:pPr>
            <a:endParaRPr lang="en-US" altLang="ko-KR" sz="2000" dirty="0"/>
          </a:p>
          <a:p>
            <a:pPr>
              <a:lnSpc>
                <a:spcPct val="150000"/>
              </a:lnSpc>
            </a:pPr>
            <a:r>
              <a:rPr lang="en-US" altLang="ko-KR" sz="2000" b="1" dirty="0"/>
              <a:t>Sign extension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2000" dirty="0"/>
              <a:t>Unsigned</a:t>
            </a:r>
            <a:r>
              <a:rPr lang="ko-KR" altLang="en-US" sz="2000" dirty="0"/>
              <a:t> </a:t>
            </a:r>
            <a:r>
              <a:rPr lang="en-US" altLang="ko-KR" sz="2000" dirty="0"/>
              <a:t>weight </a:t>
            </a:r>
            <a:r>
              <a:rPr lang="ko-KR" altLang="en-US" sz="2000" dirty="0"/>
              <a:t>인가 시</a:t>
            </a:r>
            <a:r>
              <a:rPr lang="en-US" altLang="ko-KR" sz="2000" dirty="0"/>
              <a:t>,  additional FA for sign extension</a:t>
            </a:r>
            <a:r>
              <a:rPr lang="ko-KR" altLang="en-US" sz="2000" dirty="0"/>
              <a:t>은 비활성화되어 에너지 절약 가능</a:t>
            </a:r>
            <a:r>
              <a:rPr lang="en-US" altLang="ko-KR" sz="2000" dirty="0"/>
              <a:t>.</a:t>
            </a:r>
          </a:p>
        </p:txBody>
      </p:sp>
      <p:pic>
        <p:nvPicPr>
          <p:cNvPr id="4" name="그림 3" descr="텍스트, 스크린샷, 도표, 평행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C3BEFEDE-CD89-FB93-747B-166A746D1A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62" t="21373" r="6252" b="25067"/>
          <a:stretch/>
        </p:blipFill>
        <p:spPr>
          <a:xfrm>
            <a:off x="789043" y="2704761"/>
            <a:ext cx="7200000" cy="6327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4755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F4F97F-8B72-9DC6-5816-0BE03CAAF6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>
            <a:extLst>
              <a:ext uri="{FF2B5EF4-FFF2-40B4-BE49-F238E27FC236}">
                <a16:creationId xmlns:a16="http://schemas.microsoft.com/office/drawing/2014/main" id="{3384A60B-2A36-0060-6C62-D80B156ECAC6}"/>
              </a:ext>
            </a:extLst>
          </p:cNvPr>
          <p:cNvSpPr txBox="1"/>
          <p:nvPr/>
        </p:nvSpPr>
        <p:spPr>
          <a:xfrm>
            <a:off x="789043" y="347536"/>
            <a:ext cx="9877453" cy="8394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993"/>
              </a:lnSpc>
            </a:pPr>
            <a:r>
              <a:rPr lang="en-US" sz="4400" b="1" dirty="0">
                <a:solidFill>
                  <a:srgbClr val="2F1693"/>
                </a:solidFill>
                <a:latin typeface="경기천년제목 Bold"/>
                <a:ea typeface="경기천년제목 Bold"/>
                <a:cs typeface="경기천년제목 Bold"/>
                <a:sym typeface="경기천년제목 Bold"/>
              </a:rPr>
              <a:t>IV. Results &amp; Discussion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1B3B469-3B55-3313-A253-0F3BC00A6862}"/>
              </a:ext>
            </a:extLst>
          </p:cNvPr>
          <p:cNvSpPr txBox="1"/>
          <p:nvPr/>
        </p:nvSpPr>
        <p:spPr>
          <a:xfrm>
            <a:off x="789043" y="1245218"/>
            <a:ext cx="131555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1. Results(1/2)</a:t>
            </a:r>
            <a:endParaRPr lang="ko-KR" altLang="en-US" sz="3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07E87BC-2CB8-A3E9-B308-76868537E600}"/>
              </a:ext>
            </a:extLst>
          </p:cNvPr>
          <p:cNvSpPr txBox="1"/>
          <p:nvPr/>
        </p:nvSpPr>
        <p:spPr>
          <a:xfrm>
            <a:off x="7809437" y="2552700"/>
            <a:ext cx="9625444" cy="30941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 err="1"/>
              <a:t>슈무</a:t>
            </a:r>
            <a:r>
              <a:rPr lang="en-US" altLang="ko-KR" sz="2000" b="1" dirty="0"/>
              <a:t>(shmoo) plot  </a:t>
            </a:r>
            <a:r>
              <a:rPr lang="ko-KR" altLang="en-US" sz="2000" b="1" dirty="0"/>
              <a:t>분석 </a:t>
            </a:r>
            <a:endParaRPr lang="en-US" altLang="ko-KR" sz="2000" b="1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2000" dirty="0"/>
              <a:t>DVS</a:t>
            </a:r>
            <a:r>
              <a:rPr lang="ko-KR" altLang="en-US" sz="2000" dirty="0"/>
              <a:t>를 적용하여 다양한 </a:t>
            </a:r>
            <a:r>
              <a:rPr lang="en-US" altLang="ko-KR" sz="2000" dirty="0"/>
              <a:t>VDD</a:t>
            </a:r>
            <a:r>
              <a:rPr lang="ko-KR" altLang="en-US" sz="2000" dirty="0"/>
              <a:t>환경에서 동작 가능성을 평가</a:t>
            </a:r>
            <a:endParaRPr lang="en-US" altLang="ko-KR" sz="2000" dirty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ko-KR" dirty="0"/>
              <a:t>AI </a:t>
            </a:r>
            <a:r>
              <a:rPr lang="en-US" altLang="ko-KR" dirty="0" err="1"/>
              <a:t>HardWare</a:t>
            </a:r>
            <a:r>
              <a:rPr lang="ko-KR" altLang="en-US" dirty="0"/>
              <a:t>에서 필요한 처리량에 따라 최적의 전압</a:t>
            </a:r>
            <a:r>
              <a:rPr lang="en-US" altLang="ko-KR" dirty="0"/>
              <a:t> (</a:t>
            </a:r>
            <a:r>
              <a:rPr lang="ko-KR" altLang="en-US" dirty="0" err="1"/>
              <a:t>효율점</a:t>
            </a:r>
            <a:r>
              <a:rPr lang="en-US" altLang="ko-KR" dirty="0"/>
              <a:t>)</a:t>
            </a:r>
            <a:r>
              <a:rPr lang="ko-KR" altLang="en-US" dirty="0"/>
              <a:t>을 찾을 수 있음</a:t>
            </a:r>
            <a:endParaRPr lang="en-US" altLang="ko-KR" dirty="0"/>
          </a:p>
          <a:p>
            <a:pPr lvl="1">
              <a:lnSpc>
                <a:spcPct val="150000"/>
              </a:lnSpc>
            </a:pPr>
            <a:endParaRPr lang="en-US" altLang="ko-KR" sz="1600" dirty="0"/>
          </a:p>
          <a:p>
            <a:pPr>
              <a:lnSpc>
                <a:spcPct val="150000"/>
              </a:lnSpc>
            </a:pPr>
            <a:r>
              <a:rPr lang="en-US" altLang="ko-KR" sz="2000" b="1" dirty="0"/>
              <a:t>DVS </a:t>
            </a:r>
            <a:r>
              <a:rPr lang="ko-KR" altLang="en-US" sz="2000" b="1" dirty="0"/>
              <a:t>분석</a:t>
            </a:r>
            <a:r>
              <a:rPr lang="en-US" altLang="ko-KR" sz="2000" b="1" dirty="0"/>
              <a:t>	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2000" dirty="0"/>
              <a:t>256x64 CIM array</a:t>
            </a:r>
            <a:r>
              <a:rPr lang="ko-KR" altLang="en-US" sz="2000" dirty="0"/>
              <a:t>이 </a:t>
            </a:r>
            <a:r>
              <a:rPr lang="en-US" altLang="ko-KR" sz="2000" dirty="0"/>
              <a:t>@25</a:t>
            </a:r>
            <a:r>
              <a:rPr lang="ko-KR" altLang="en-US" sz="2000" dirty="0"/>
              <a:t> ℃ </a:t>
            </a:r>
            <a:r>
              <a:rPr lang="en-US" altLang="ko-KR" sz="2000" dirty="0"/>
              <a:t>,</a:t>
            </a:r>
            <a:r>
              <a:rPr lang="ko-KR" altLang="en-US" sz="2000" dirty="0"/>
              <a:t> </a:t>
            </a:r>
            <a:r>
              <a:rPr lang="en-US" altLang="ko-KR" sz="2000" dirty="0"/>
              <a:t>0.72v </a:t>
            </a:r>
            <a:r>
              <a:rPr lang="ko-KR" altLang="en-US" sz="2000" dirty="0" err="1"/>
              <a:t>동작시</a:t>
            </a:r>
            <a:r>
              <a:rPr lang="ko-KR" altLang="en-US" sz="2000" dirty="0"/>
              <a:t> </a:t>
            </a:r>
            <a:r>
              <a:rPr lang="en-US" altLang="ko-KR" sz="2000" dirty="0"/>
              <a:t>3.3TOPS </a:t>
            </a:r>
            <a:r>
              <a:rPr lang="ko-KR" altLang="en-US" sz="2000" dirty="0"/>
              <a:t>처리량 달성</a:t>
            </a:r>
            <a:endParaRPr lang="en-US" altLang="ko-KR" sz="2000" dirty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o-KR" altLang="en-US" dirty="0"/>
              <a:t>전체 </a:t>
            </a:r>
            <a:r>
              <a:rPr lang="en-US" altLang="ko-KR" dirty="0"/>
              <a:t>array</a:t>
            </a:r>
            <a:r>
              <a:rPr lang="ko-KR" altLang="en-US" dirty="0"/>
              <a:t>가 동시에 작동했을 때 최대의 효율점을 시사</a:t>
            </a:r>
          </a:p>
        </p:txBody>
      </p:sp>
      <p:pic>
        <p:nvPicPr>
          <p:cNvPr id="3" name="그림 2" descr="텍스트, 스크린샷, 도표, 소프트웨어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0BE29E8B-DAFA-40F4-BEEE-A554B60892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57" t="41688" r="56562" b="12139"/>
          <a:stretch/>
        </p:blipFill>
        <p:spPr>
          <a:xfrm>
            <a:off x="789043" y="2381184"/>
            <a:ext cx="4876800" cy="6966856"/>
          </a:xfrm>
          <a:prstGeom prst="rect">
            <a:avLst/>
          </a:prstGeom>
        </p:spPr>
      </p:pic>
      <p:pic>
        <p:nvPicPr>
          <p:cNvPr id="7" name="그림 6" descr="텍스트, 스크린샷, 도표, 소프트웨어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444C3DD1-6CEA-1120-A374-3C94C27403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719" t="40765" r="21563" b="35225"/>
          <a:stretch/>
        </p:blipFill>
        <p:spPr>
          <a:xfrm>
            <a:off x="6172200" y="5604038"/>
            <a:ext cx="4305693" cy="3860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75256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DECF92-7F48-4E4C-F90C-ED89BC1DCA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>
            <a:extLst>
              <a:ext uri="{FF2B5EF4-FFF2-40B4-BE49-F238E27FC236}">
                <a16:creationId xmlns:a16="http://schemas.microsoft.com/office/drawing/2014/main" id="{16CD9CC7-7FCB-3501-84C8-E457B2922F50}"/>
              </a:ext>
            </a:extLst>
          </p:cNvPr>
          <p:cNvSpPr txBox="1"/>
          <p:nvPr/>
        </p:nvSpPr>
        <p:spPr>
          <a:xfrm>
            <a:off x="789043" y="347536"/>
            <a:ext cx="9877453" cy="8394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993"/>
              </a:lnSpc>
            </a:pPr>
            <a:r>
              <a:rPr lang="en-US" sz="4400" b="1" dirty="0">
                <a:solidFill>
                  <a:srgbClr val="2F1693"/>
                </a:solidFill>
                <a:latin typeface="경기천년제목 Bold"/>
                <a:ea typeface="경기천년제목 Bold"/>
                <a:cs typeface="경기천년제목 Bold"/>
                <a:sym typeface="경기천년제목 Bold"/>
              </a:rPr>
              <a:t>IV. Results &amp; Discussion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003AE20-5163-A8D4-0369-3DABC950BA56}"/>
              </a:ext>
            </a:extLst>
          </p:cNvPr>
          <p:cNvSpPr txBox="1"/>
          <p:nvPr/>
        </p:nvSpPr>
        <p:spPr>
          <a:xfrm>
            <a:off x="789043" y="1245218"/>
            <a:ext cx="131555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1. Results (2/2)</a:t>
            </a:r>
            <a:endParaRPr lang="ko-KR" altLang="en-US" sz="3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2F2A173-17B4-9285-0480-3182FEAB4340}"/>
              </a:ext>
            </a:extLst>
          </p:cNvPr>
          <p:cNvSpPr txBox="1"/>
          <p:nvPr/>
        </p:nvSpPr>
        <p:spPr>
          <a:xfrm>
            <a:off x="8153400" y="3467100"/>
            <a:ext cx="9345557" cy="41867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Toggle rate measurement </a:t>
            </a:r>
            <a:r>
              <a:rPr lang="ko-KR" altLang="en-US" sz="2000" b="1" dirty="0"/>
              <a:t>분석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2000" dirty="0"/>
              <a:t>Sparse pattern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o-KR" altLang="en-US" dirty="0"/>
              <a:t>입력 </a:t>
            </a:r>
            <a:r>
              <a:rPr lang="en-US" altLang="ko-KR" dirty="0"/>
              <a:t>toggle rate 18%, weight sparsity 50% </a:t>
            </a:r>
            <a:r>
              <a:rPr lang="ko-KR" altLang="en-US" dirty="0"/>
              <a:t>조건</a:t>
            </a:r>
            <a:endParaRPr lang="en-US" altLang="ko-KR" dirty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ko-KR" dirty="0"/>
              <a:t>0.72V</a:t>
            </a:r>
            <a:r>
              <a:rPr lang="ko-KR" altLang="en-US" dirty="0"/>
              <a:t>에서 </a:t>
            </a:r>
            <a:r>
              <a:rPr lang="en-US" altLang="ko-KR" dirty="0"/>
              <a:t>89TOPS/W </a:t>
            </a:r>
            <a:r>
              <a:rPr lang="ko-KR" altLang="en-US" dirty="0"/>
              <a:t>성능 달성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2000" dirty="0"/>
              <a:t>Dense pattern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o-KR" altLang="en-US" dirty="0"/>
              <a:t>입력 </a:t>
            </a:r>
            <a:r>
              <a:rPr lang="en-US" altLang="ko-KR" dirty="0"/>
              <a:t>toggle rate 50%, weight sparsity 50% </a:t>
            </a:r>
            <a:r>
              <a:rPr lang="ko-KR" altLang="en-US" dirty="0"/>
              <a:t>조건</a:t>
            </a:r>
            <a:endParaRPr lang="en-US" altLang="ko-KR" dirty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ko-KR" dirty="0"/>
              <a:t>0.72V</a:t>
            </a:r>
            <a:r>
              <a:rPr lang="ko-KR" altLang="en-US" dirty="0"/>
              <a:t>에서 </a:t>
            </a:r>
            <a:r>
              <a:rPr lang="en-US" altLang="ko-KR" dirty="0"/>
              <a:t>52TOPS/W </a:t>
            </a:r>
            <a:r>
              <a:rPr lang="ko-KR" altLang="en-US" dirty="0"/>
              <a:t>성능 달성</a:t>
            </a: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dirty="0"/>
              <a:t>입출력 타이밍</a:t>
            </a:r>
            <a:r>
              <a:rPr lang="en-US" altLang="ko-KR" dirty="0"/>
              <a:t>(</a:t>
            </a:r>
            <a:r>
              <a:rPr lang="ko-KR" altLang="en-US" dirty="0"/>
              <a:t>데이터 흐름 최적화</a:t>
            </a:r>
            <a:r>
              <a:rPr lang="en-US" altLang="ko-KR" dirty="0"/>
              <a:t>)</a:t>
            </a:r>
            <a:r>
              <a:rPr lang="ko-KR" altLang="en-US" dirty="0"/>
              <a:t> 맞추기 위해</a:t>
            </a:r>
            <a:r>
              <a:rPr lang="en-US" altLang="ko-KR" dirty="0"/>
              <a:t>, </a:t>
            </a:r>
            <a:r>
              <a:rPr lang="ko-KR" altLang="en-US" dirty="0"/>
              <a:t>입력 활성화를 저장하고 출력 </a:t>
            </a:r>
            <a:r>
              <a:rPr lang="en-US" altLang="ko-KR" dirty="0"/>
              <a:t>partial sum</a:t>
            </a:r>
            <a:r>
              <a:rPr lang="ko-KR" altLang="en-US" dirty="0"/>
              <a:t>을 수신하기 위한 두 개의 </a:t>
            </a:r>
            <a:r>
              <a:rPr lang="en-US" altLang="ko-KR" dirty="0"/>
              <a:t>SRAM </a:t>
            </a:r>
            <a:r>
              <a:rPr lang="ko-KR" altLang="en-US" dirty="0"/>
              <a:t>매크로가 추가로 구성됨</a:t>
            </a:r>
            <a:endParaRPr lang="en-US" altLang="ko-KR" dirty="0"/>
          </a:p>
        </p:txBody>
      </p:sp>
      <p:pic>
        <p:nvPicPr>
          <p:cNvPr id="4" name="그림 3" descr="텍스트, 스크린샷, 도표, 소프트웨어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29A96A16-355B-9522-2AD4-5A2EE019D7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438" t="65182" r="21555" b="11217"/>
          <a:stretch/>
        </p:blipFill>
        <p:spPr>
          <a:xfrm>
            <a:off x="789043" y="3009899"/>
            <a:ext cx="6983357" cy="5576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2788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6219</TotalTime>
  <Words>1183</Words>
  <Application>Microsoft Office PowerPoint</Application>
  <PresentationFormat>사용자 지정</PresentationFormat>
  <Paragraphs>119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0" baseType="lpstr">
      <vt:lpstr>TDTD와이즈굴림</vt:lpstr>
      <vt:lpstr>경기천년제목 Bold</vt:lpstr>
      <vt:lpstr>Cambria Math</vt:lpstr>
      <vt:lpstr>Wingdings</vt:lpstr>
      <vt:lpstr>Arial</vt:lpstr>
      <vt:lpstr>Nanum Square Bold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김원</cp:lastModifiedBy>
  <cp:revision>1020</cp:revision>
  <dcterms:created xsi:type="dcterms:W3CDTF">2006-08-16T00:00:00Z</dcterms:created>
  <dcterms:modified xsi:type="dcterms:W3CDTF">2025-04-02T04:07:43Z</dcterms:modified>
  <dc:identifier>DAGTPQFuld8</dc:identifier>
</cp:coreProperties>
</file>

<file path=docProps/thumbnail.jpeg>
</file>